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3" r:id="rId9"/>
    <p:sldId id="265" r:id="rId10"/>
    <p:sldId id="266" r:id="rId11"/>
    <p:sldId id="278" r:id="rId12"/>
    <p:sldId id="267" r:id="rId13"/>
    <p:sldId id="268" r:id="rId14"/>
    <p:sldId id="269" r:id="rId15"/>
    <p:sldId id="270" r:id="rId16"/>
    <p:sldId id="271" r:id="rId17"/>
    <p:sldId id="272" r:id="rId18"/>
    <p:sldId id="273" r:id="rId19"/>
    <p:sldId id="275" r:id="rId20"/>
    <p:sldId id="277" r:id="rId21"/>
    <p:sldId id="274" r:id="rId22"/>
    <p:sldId id="276"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FFD89737-FCA1-4800-B707-D22CDBD12586}" type="datetimeFigureOut">
              <a:rPr lang="en-US" smtClean="0"/>
              <a:t>3/6/2019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30408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FD89737-FCA1-4800-B707-D22CDBD12586}" type="datetimeFigureOut">
              <a:rPr lang="en-US" smtClean="0"/>
              <a:t>3/6/2019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300343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FD89737-FCA1-4800-B707-D22CDBD12586}" type="datetimeFigureOut">
              <a:rPr lang="en-US" smtClean="0"/>
              <a:t>3/6/2019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206618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FD89737-FCA1-4800-B707-D22CDBD12586}" type="datetimeFigureOut">
              <a:rPr lang="en-US" smtClean="0"/>
              <a:t>3/6/2019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71531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FD89737-FCA1-4800-B707-D22CDBD12586}" type="datetimeFigureOut">
              <a:rPr lang="en-US" smtClean="0"/>
              <a:t>3/6/2019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384850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FFD89737-FCA1-4800-B707-D22CDBD12586}" type="datetimeFigureOut">
              <a:rPr lang="en-US" smtClean="0"/>
              <a:t>3/6/2019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400863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FFD89737-FCA1-4800-B707-D22CDBD12586}" type="datetimeFigureOut">
              <a:rPr lang="en-US" smtClean="0"/>
              <a:t>3/6/2019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282829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FFD89737-FCA1-4800-B707-D22CDBD12586}" type="datetimeFigureOut">
              <a:rPr lang="en-US" smtClean="0"/>
              <a:t>3/6/2019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390431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D89737-FCA1-4800-B707-D22CDBD12586}" type="datetimeFigureOut">
              <a:rPr lang="en-US" smtClean="0"/>
              <a:t>3/6/2019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115462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FD89737-FCA1-4800-B707-D22CDBD12586}" type="datetimeFigureOut">
              <a:rPr lang="en-US" smtClean="0"/>
              <a:t>3/6/2019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299764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FD89737-FCA1-4800-B707-D22CDBD12586}" type="datetimeFigureOut">
              <a:rPr lang="en-US" smtClean="0"/>
              <a:t>3/6/2019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BE2BA20-0BC5-4D58-95CD-366E3B075DB6}" type="slidenum">
              <a:rPr lang="en-US" smtClean="0"/>
              <a:t>‹Nº›</a:t>
            </a:fld>
            <a:endParaRPr lang="en-US"/>
          </a:p>
        </p:txBody>
      </p:sp>
    </p:spTree>
    <p:extLst>
      <p:ext uri="{BB962C8B-B14F-4D97-AF65-F5344CB8AC3E}">
        <p14:creationId xmlns:p14="http://schemas.microsoft.com/office/powerpoint/2010/main" val="387890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89737-FCA1-4800-B707-D22CDBD12586}" type="datetimeFigureOut">
              <a:rPr lang="en-US" smtClean="0"/>
              <a:t>3/6/2019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2BA20-0BC5-4D58-95CD-366E3B075DB6}" type="slidenum">
              <a:rPr lang="en-US" smtClean="0"/>
              <a:t>‹Nº›</a:t>
            </a:fld>
            <a:endParaRPr lang="en-US"/>
          </a:p>
        </p:txBody>
      </p:sp>
    </p:spTree>
    <p:extLst>
      <p:ext uri="{BB962C8B-B14F-4D97-AF65-F5344CB8AC3E}">
        <p14:creationId xmlns:p14="http://schemas.microsoft.com/office/powerpoint/2010/main" val="2812994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06085" y="1604264"/>
            <a:ext cx="10025149" cy="3754874"/>
          </a:xfrm>
          <a:prstGeom prst="rect">
            <a:avLst/>
          </a:prstGeom>
        </p:spPr>
        <p:txBody>
          <a:bodyPr wrap="square">
            <a:spAutoFit/>
          </a:bodyPr>
          <a:lstStyle/>
          <a:p>
            <a:pPr algn="ctr"/>
            <a:r>
              <a:rPr lang="en-US" sz="6000" b="1" dirty="0">
                <a:solidFill>
                  <a:srgbClr val="0066FF"/>
                </a:solidFill>
              </a:rPr>
              <a:t>L</a:t>
            </a:r>
            <a:r>
              <a:rPr lang="en-US" sz="6000" b="1" dirty="0" smtClean="0">
                <a:solidFill>
                  <a:srgbClr val="0066FF"/>
                </a:solidFill>
              </a:rPr>
              <a:t>ey N° 21.133 </a:t>
            </a:r>
          </a:p>
          <a:p>
            <a:pPr algn="ctr"/>
            <a:endParaRPr lang="en-US" sz="4000" dirty="0" smtClean="0">
              <a:solidFill>
                <a:srgbClr val="0066FF"/>
              </a:solidFill>
            </a:endParaRPr>
          </a:p>
          <a:p>
            <a:pPr algn="ctr"/>
            <a:r>
              <a:rPr lang="es-MX" sz="4000" dirty="0" smtClean="0">
                <a:solidFill>
                  <a:srgbClr val="0066FF"/>
                </a:solidFill>
              </a:rPr>
              <a:t>Incorporación de los trabajadores que emiten boletas de honorarios a los regímenes de Protección Social</a:t>
            </a:r>
          </a:p>
          <a:p>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4500"/>
            <a:ext cx="12192000" cy="133350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306461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a:bodyPr>
          <a:lstStyle/>
          <a:p>
            <a:pPr marL="0" indent="0" algn="ctr">
              <a:buNone/>
            </a:pPr>
            <a:endParaRPr lang="es-MX" sz="3500" b="1" dirty="0" smtClean="0">
              <a:solidFill>
                <a:srgbClr val="0066FF"/>
              </a:solidFill>
            </a:endParaRPr>
          </a:p>
          <a:p>
            <a:pPr marL="0" indent="0" algn="ctr">
              <a:buNone/>
            </a:pPr>
            <a:r>
              <a:rPr lang="es-MX" sz="3500" b="1" dirty="0" smtClean="0">
                <a:solidFill>
                  <a:srgbClr val="0066FF"/>
                </a:solidFill>
              </a:rPr>
              <a:t>¿</a:t>
            </a:r>
            <a:r>
              <a:rPr lang="es-MX" sz="3500" b="1" dirty="0" smtClean="0">
                <a:solidFill>
                  <a:srgbClr val="0066FF"/>
                </a:solidFill>
              </a:rPr>
              <a:t>Desde cuándo rige la ley para los trabajadores a Honorarios?</a:t>
            </a:r>
          </a:p>
          <a:p>
            <a:pPr marL="0" indent="0" algn="ctr">
              <a:buNone/>
            </a:pPr>
            <a:endParaRPr lang="es-MX" sz="2600" dirty="0" smtClean="0">
              <a:solidFill>
                <a:srgbClr val="0066FF"/>
              </a:solidFill>
            </a:endParaRPr>
          </a:p>
          <a:p>
            <a:pPr marL="0" indent="0" algn="just" eaLnBrk="0" fontAlgn="base" hangingPunct="0">
              <a:lnSpc>
                <a:spcPct val="100000"/>
              </a:lnSpc>
              <a:spcBef>
                <a:spcPct val="0"/>
              </a:spcBef>
              <a:spcAft>
                <a:spcPct val="0"/>
              </a:spcAft>
              <a:buFontTx/>
              <a:buChar char="•"/>
            </a:pPr>
            <a:r>
              <a:rPr lang="es-MX" sz="2200" dirty="0" smtClean="0"/>
              <a:t> </a:t>
            </a:r>
            <a:r>
              <a:rPr lang="es-MX" sz="2400" dirty="0" smtClean="0"/>
              <a:t>La </a:t>
            </a:r>
            <a:r>
              <a:rPr lang="es-MX" sz="2400" dirty="0"/>
              <a:t>Ley comienza a regir desde su publicación en el Diario Oficial (02 de febrero de 2019),  materializándose en la Operación Renta de abril de 2019.</a:t>
            </a:r>
          </a:p>
          <a:p>
            <a:pPr marL="0" indent="0" algn="ctr">
              <a:buNone/>
            </a:pPr>
            <a:endParaRPr lang="es-CL" sz="2600" b="1" dirty="0" smtClean="0">
              <a:solidFill>
                <a:srgbClr val="0066FF"/>
              </a:solidFill>
            </a:endParaRPr>
          </a:p>
          <a:p>
            <a:pPr marL="0" indent="0">
              <a:buNone/>
            </a:pPr>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666958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a:bodyPr>
          <a:lstStyle/>
          <a:p>
            <a:pPr marL="0" indent="0" algn="ctr">
              <a:buNone/>
            </a:pPr>
            <a:endParaRPr lang="es-MX" sz="3500" b="1" dirty="0" smtClean="0">
              <a:solidFill>
                <a:srgbClr val="0066FF"/>
              </a:solidFill>
            </a:endParaRPr>
          </a:p>
          <a:p>
            <a:pPr marL="0" indent="0" algn="ctr">
              <a:buNone/>
            </a:pPr>
            <a:r>
              <a:rPr lang="es-MX" sz="3500" b="1" dirty="0" smtClean="0">
                <a:solidFill>
                  <a:srgbClr val="0066FF"/>
                </a:solidFill>
              </a:rPr>
              <a:t>¿</a:t>
            </a:r>
            <a:r>
              <a:rPr lang="es-MX" sz="3500" b="1" dirty="0" smtClean="0">
                <a:solidFill>
                  <a:srgbClr val="0066FF"/>
                </a:solidFill>
              </a:rPr>
              <a:t>Quiénes están obligados a cotizar?</a:t>
            </a:r>
          </a:p>
          <a:p>
            <a:pPr marL="0" lvl="0" indent="0" algn="just" eaLnBrk="0" fontAlgn="base" hangingPunct="0">
              <a:lnSpc>
                <a:spcPct val="100000"/>
              </a:lnSpc>
              <a:spcBef>
                <a:spcPct val="0"/>
              </a:spcBef>
              <a:spcAft>
                <a:spcPct val="0"/>
              </a:spcAft>
              <a:buFontTx/>
              <a:buChar char="•"/>
            </a:pPr>
            <a:endParaRPr lang="en-US" sz="2200" b="1" dirty="0" smtClean="0"/>
          </a:p>
          <a:p>
            <a:pPr marL="0" lvl="0" indent="0" algn="just" eaLnBrk="0" fontAlgn="base" hangingPunct="0">
              <a:lnSpc>
                <a:spcPct val="100000"/>
              </a:lnSpc>
              <a:spcBef>
                <a:spcPct val="0"/>
              </a:spcBef>
              <a:spcAft>
                <a:spcPct val="0"/>
              </a:spcAft>
              <a:buFontTx/>
              <a:buChar char="•"/>
            </a:pPr>
            <a:r>
              <a:rPr lang="en-US" sz="2200" b="1" dirty="0" smtClean="0"/>
              <a:t> </a:t>
            </a:r>
            <a:r>
              <a:rPr lang="es-MX" sz="2200" dirty="0" smtClean="0"/>
              <a:t>Los trabajadores que:</a:t>
            </a:r>
          </a:p>
          <a:p>
            <a:pPr marL="0" lvl="0" indent="0" algn="just" eaLnBrk="0" fontAlgn="base" hangingPunct="0">
              <a:lnSpc>
                <a:spcPct val="100000"/>
              </a:lnSpc>
              <a:spcBef>
                <a:spcPct val="0"/>
              </a:spcBef>
              <a:spcAft>
                <a:spcPct val="0"/>
              </a:spcAft>
              <a:buFontTx/>
              <a:buChar char="•"/>
            </a:pPr>
            <a:endParaRPr lang="es-MX" sz="2200" dirty="0"/>
          </a:p>
          <a:p>
            <a:pPr marL="457200" lvl="1" indent="0" algn="just" eaLnBrk="0" fontAlgn="base" hangingPunct="0">
              <a:lnSpc>
                <a:spcPct val="100000"/>
              </a:lnSpc>
              <a:spcBef>
                <a:spcPct val="0"/>
              </a:spcBef>
              <a:spcAft>
                <a:spcPct val="0"/>
              </a:spcAft>
              <a:buFontTx/>
              <a:buChar char="•"/>
            </a:pPr>
            <a:r>
              <a:rPr lang="es-MX" sz="2200" dirty="0" smtClean="0"/>
              <a:t> Emiten boletas de honorarios por 5 o más Ingresos Mínimos Mensuales en el año calendario ($1,4 millones al 2018).</a:t>
            </a:r>
          </a:p>
          <a:p>
            <a:pPr marL="457200" lvl="1" indent="0" algn="just" eaLnBrk="0" fontAlgn="base" hangingPunct="0">
              <a:lnSpc>
                <a:spcPct val="100000"/>
              </a:lnSpc>
              <a:spcBef>
                <a:spcPct val="0"/>
              </a:spcBef>
              <a:spcAft>
                <a:spcPct val="0"/>
              </a:spcAft>
              <a:buFontTx/>
              <a:buChar char="•"/>
            </a:pPr>
            <a:r>
              <a:rPr lang="es-MX" sz="2200" dirty="0" smtClean="0"/>
              <a:t> Tengan menos de 55 años los hombres, y menos de 50 años las mujeres, al 1 de enero de 2018</a:t>
            </a:r>
          </a:p>
          <a:p>
            <a:pPr marL="457200" lvl="1" indent="0" algn="just" eaLnBrk="0" fontAlgn="base" hangingPunct="0">
              <a:lnSpc>
                <a:spcPct val="100000"/>
              </a:lnSpc>
              <a:spcBef>
                <a:spcPct val="0"/>
              </a:spcBef>
              <a:spcAft>
                <a:spcPct val="0"/>
              </a:spcAft>
              <a:buFontTx/>
              <a:buChar char="•"/>
            </a:pPr>
            <a:r>
              <a:rPr lang="es-MX" sz="2200" dirty="0" smtClean="0"/>
              <a:t> </a:t>
            </a:r>
            <a:r>
              <a:rPr lang="es-MX" sz="2200" b="1" dirty="0" smtClean="0"/>
              <a:t>No </a:t>
            </a:r>
            <a:r>
              <a:rPr lang="es-MX" sz="2200" dirty="0" smtClean="0"/>
              <a:t>estén afiliados a algunas de las instituciones de previsión del régimen antiguo administradas por el Instituto de Previsión Social o la Dirección de Previsión de Carabineros de Chile o la Caja de Previsión de la Defensa Nacional.</a:t>
            </a:r>
          </a:p>
          <a:p>
            <a:pPr marL="0" indent="0">
              <a:buNone/>
            </a:pPr>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110668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lnSpcReduction="10000"/>
          </a:bodyPr>
          <a:lstStyle/>
          <a:p>
            <a:pPr marL="0" indent="0" algn="ctr">
              <a:buNone/>
            </a:pPr>
            <a:r>
              <a:rPr lang="es-MX" sz="3500" b="1" dirty="0" smtClean="0">
                <a:solidFill>
                  <a:srgbClr val="0066FF"/>
                </a:solidFill>
              </a:rPr>
              <a:t>¿Cuáles son los beneficios de la incorporación de los trabajadores que emiten boletas de honorarios al sistema de seguridad social?</a:t>
            </a:r>
          </a:p>
          <a:p>
            <a:pPr marL="0" indent="0" algn="ctr">
              <a:buNone/>
            </a:pPr>
            <a:endParaRPr lang="es-CL" altLang="en-US" sz="2400" dirty="0" smtClean="0">
              <a:latin typeface="Arial" panose="020B0604020202020204" pitchFamily="34" charset="0"/>
            </a:endParaRPr>
          </a:p>
          <a:p>
            <a:pPr marL="0" indent="0" algn="just">
              <a:buNone/>
            </a:pPr>
            <a:r>
              <a:rPr lang="es-MX" sz="2200" dirty="0" smtClean="0">
                <a:effectLst/>
              </a:rPr>
              <a:t>Los trabajadores independientes tendrán derecho a las siguientes prestaciones y beneficios de la seguridad social</a:t>
            </a:r>
            <a:r>
              <a:rPr lang="es-MX" sz="2200" dirty="0" smtClean="0">
                <a:effectLst/>
              </a:rPr>
              <a:t>:</a:t>
            </a:r>
          </a:p>
          <a:p>
            <a:pPr marL="0" indent="0" algn="just">
              <a:buNone/>
            </a:pPr>
            <a:endParaRPr lang="es-MX" sz="900" dirty="0" smtClean="0">
              <a:effectLst/>
            </a:endParaRPr>
          </a:p>
          <a:p>
            <a:pPr lvl="1" algn="just"/>
            <a:r>
              <a:rPr lang="es-MX" sz="2000" dirty="0" smtClean="0">
                <a:effectLst/>
              </a:rPr>
              <a:t>Derecho a recibir Asignaciones Familiares por sus cargas.</a:t>
            </a:r>
          </a:p>
          <a:p>
            <a:pPr lvl="1" algn="just"/>
            <a:r>
              <a:rPr lang="es-MX" sz="2000" dirty="0" smtClean="0">
                <a:effectLst/>
              </a:rPr>
              <a:t>Cobertura del Seguro de Accidentes del Trabajo y Enfermedades Profesionales (ATEP).</a:t>
            </a:r>
          </a:p>
          <a:p>
            <a:pPr lvl="1" algn="just"/>
            <a:r>
              <a:rPr lang="es-MX" sz="2000" dirty="0" smtClean="0">
                <a:effectLst/>
              </a:rPr>
              <a:t>Derecho a pensiones invalidez, sobrevivencia y vejez, y cuota mortuoria.</a:t>
            </a:r>
          </a:p>
          <a:p>
            <a:pPr lvl="1" algn="just"/>
            <a:r>
              <a:rPr lang="es-MX" sz="2000" dirty="0" smtClean="0">
                <a:effectLst/>
              </a:rPr>
              <a:t>Derecho a cobertura de salud, tanto a prestaciones médicas como monetarias (pago de licencias médicas).</a:t>
            </a:r>
          </a:p>
          <a:p>
            <a:pPr lvl="1" algn="just"/>
            <a:r>
              <a:rPr lang="es-MX" sz="2000" dirty="0" smtClean="0">
                <a:effectLst/>
              </a:rPr>
              <a:t>Acceso al Seguro para el Acompañamiento de Niños y Niñas (Ley SANNA)</a:t>
            </a:r>
          </a:p>
          <a:p>
            <a:pPr marL="0" indent="0">
              <a:buNone/>
            </a:pPr>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629677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922982"/>
          </a:xfrm>
        </p:spPr>
        <p:txBody>
          <a:bodyPr>
            <a:normAutofit fontScale="85000" lnSpcReduction="20000"/>
          </a:bodyPr>
          <a:lstStyle/>
          <a:p>
            <a:pPr marL="0" indent="0" algn="ctr">
              <a:buNone/>
            </a:pPr>
            <a:r>
              <a:rPr lang="es-MX" sz="3500" b="1" dirty="0" smtClean="0">
                <a:solidFill>
                  <a:srgbClr val="0066FF"/>
                </a:solidFill>
              </a:rPr>
              <a:t>¿Qué trabajadores que emiten boletas de honorarios NO están obligados a afiliarse ni a cotizar? </a:t>
            </a:r>
          </a:p>
          <a:p>
            <a:pPr marL="0" indent="0" algn="ctr">
              <a:buNone/>
            </a:pPr>
            <a:endParaRPr lang="es-CL" altLang="en-US" sz="1200" dirty="0" smtClean="0">
              <a:latin typeface="Arial" panose="020B0604020202020204" pitchFamily="34" charset="0"/>
            </a:endParaRPr>
          </a:p>
          <a:p>
            <a:pPr algn="just">
              <a:lnSpc>
                <a:spcPct val="110000"/>
              </a:lnSpc>
            </a:pPr>
            <a:r>
              <a:rPr lang="es-MX" sz="2400" dirty="0" smtClean="0"/>
              <a:t>Los hombres de 55 años o más  y las mujeres de 50 años o más, al 1 de enero de 2018.</a:t>
            </a:r>
          </a:p>
          <a:p>
            <a:pPr algn="just">
              <a:lnSpc>
                <a:spcPct val="110000"/>
              </a:lnSpc>
            </a:pPr>
            <a:r>
              <a:rPr lang="es-MX" sz="2400" dirty="0" smtClean="0"/>
              <a:t>Los trabajadores que emiten boletas de honorarios afiliados a alguna de las instituciones de previsión del régimen antiguo administradas por el IPS o a la Dirección de Previsión de Carabineros de Chile (DIPRECA) o a la Caja de Previsión de la Defensa Nacional (CAPREDENA).</a:t>
            </a:r>
          </a:p>
          <a:p>
            <a:pPr algn="just">
              <a:lnSpc>
                <a:spcPct val="110000"/>
              </a:lnSpc>
            </a:pPr>
            <a:r>
              <a:rPr lang="es-MX" sz="2400" dirty="0" smtClean="0"/>
              <a:t>Los que ya cotizan por el tope imponible (79,3 UF, unos $2,1 millones mensuales, equivalentes a $26,2 millones anuales a enero de 2019)</a:t>
            </a:r>
          </a:p>
          <a:p>
            <a:pPr algn="just">
              <a:lnSpc>
                <a:spcPct val="110000"/>
              </a:lnSpc>
            </a:pPr>
            <a:r>
              <a:rPr lang="es-MX" sz="2400" dirty="0" smtClean="0"/>
              <a:t>Los que perciben una renta anual inferior a 5 ingresos mínimos mensuales (IMM), o sea quienes tienen rentas brutas anuales por honorarios inferiores a $1,4 millones, según valor del IMM a  enero de 2019, de $ 288 mil. (En marzo, el IMM subirá a$301.000, por lo que los 5 IMM equivaldrán a $1,5 millones).</a:t>
            </a:r>
          </a:p>
          <a:p>
            <a:pPr algn="just">
              <a:lnSpc>
                <a:spcPct val="110000"/>
              </a:lnSpc>
            </a:pPr>
            <a:r>
              <a:rPr lang="es-MX" sz="2400" dirty="0" smtClean="0"/>
              <a:t>Los pensionados, salvo aquellos pensionados de invalidez parcial transitoria y aquellos que se encuentren realizando trabajo a honorarios.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16002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Las </a:t>
            </a:r>
            <a:r>
              <a:rPr lang="es-MX" sz="3200" b="1" dirty="0" smtClean="0">
                <a:solidFill>
                  <a:srgbClr val="0066FF"/>
                </a:solidFill>
              </a:rPr>
              <a:t>personas que trabajan como independientes y que estén cercanas a la edad legal de jubilación</a:t>
            </a:r>
          </a:p>
          <a:p>
            <a:pPr marL="0" indent="0" algn="ctr">
              <a:buNone/>
            </a:pPr>
            <a:r>
              <a:rPr lang="es-MX" sz="3200" b="1" dirty="0" smtClean="0">
                <a:solidFill>
                  <a:srgbClr val="0066FF"/>
                </a:solidFill>
              </a:rPr>
              <a:t>¿Están </a:t>
            </a:r>
            <a:r>
              <a:rPr lang="es-MX" sz="3200" b="1" dirty="0" smtClean="0">
                <a:solidFill>
                  <a:srgbClr val="0066FF"/>
                </a:solidFill>
              </a:rPr>
              <a:t>obligadas a cotizar?</a:t>
            </a:r>
          </a:p>
          <a:p>
            <a:pPr marL="0" indent="0" algn="ctr">
              <a:buNone/>
            </a:pPr>
            <a:endParaRPr lang="es-CL" altLang="en-US" dirty="0" smtClean="0">
              <a:latin typeface="Arial" panose="020B0604020202020204" pitchFamily="34" charset="0"/>
            </a:endParaRPr>
          </a:p>
          <a:p>
            <a:pPr marL="0" indent="0" algn="just">
              <a:buNone/>
            </a:pPr>
            <a:r>
              <a:rPr lang="es-MX" sz="2400" dirty="0" smtClean="0"/>
              <a:t>Están exentas de cotizar las personas a diez años de la edad legal de retiro. </a:t>
            </a:r>
          </a:p>
          <a:p>
            <a:pPr marL="0" indent="0" algn="just">
              <a:buNone/>
            </a:pPr>
            <a:endParaRPr lang="es-MX" sz="2400" dirty="0" smtClean="0"/>
          </a:p>
          <a:p>
            <a:pPr marL="0" indent="0" algn="just">
              <a:buNone/>
            </a:pPr>
            <a:r>
              <a:rPr lang="es-MX" sz="2400" dirty="0" smtClean="0"/>
              <a:t>Es decir, no están obligadas a cotizar las mujeres de 50 años o más y los hombres de 55 años o más, al 1 de enero de 2018.</a:t>
            </a:r>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016093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571105"/>
            <a:ext cx="10515600" cy="4605858"/>
          </a:xfrm>
        </p:spPr>
        <p:txBody>
          <a:bodyPr>
            <a:normAutofit fontScale="92500"/>
          </a:bodyPr>
          <a:lstStyle/>
          <a:p>
            <a:pPr marL="0" indent="0" algn="ctr">
              <a:buNone/>
            </a:pPr>
            <a:r>
              <a:rPr lang="es-MX" sz="3200" b="1" dirty="0" smtClean="0">
                <a:solidFill>
                  <a:srgbClr val="0066FF"/>
                </a:solidFill>
              </a:rPr>
              <a:t>¿Por qué ingresos están obligados a cotizar y hasta qué tope imponible?</a:t>
            </a:r>
          </a:p>
          <a:p>
            <a:pPr marL="0" indent="0" algn="ctr">
              <a:buNone/>
            </a:pPr>
            <a:endParaRPr lang="es-CL" altLang="en-US" sz="1100" dirty="0" smtClean="0"/>
          </a:p>
          <a:p>
            <a:pPr algn="just">
              <a:lnSpc>
                <a:spcPct val="110000"/>
              </a:lnSpc>
            </a:pPr>
            <a:r>
              <a:rPr lang="es-MX" sz="2200" dirty="0" smtClean="0"/>
              <a:t>El trabajador estará obligado a cotizar sobre el 80% de sus rentas brutas de honorarios anuales, hasta el mismo tope imponible que se aplica a los trabajadores dependientes, de 79,3 UF mensuales, cerca de $26,2 millones anuales a enero de 2019. Esto implica que la Base Imponible sobre la cual se calcularán las cotizaciones será el 80% de la renta bruta anual, por lo que la cotización será cercana al 17% de los ingresos del año calendario anterior</a:t>
            </a:r>
            <a:r>
              <a:rPr lang="es-MX" sz="2200" dirty="0" smtClean="0"/>
              <a:t>.</a:t>
            </a:r>
          </a:p>
          <a:p>
            <a:pPr algn="just">
              <a:lnSpc>
                <a:spcPct val="110000"/>
              </a:lnSpc>
            </a:pPr>
            <a:endParaRPr lang="es-MX" sz="2200" dirty="0" smtClean="0"/>
          </a:p>
          <a:p>
            <a:pPr algn="just">
              <a:lnSpc>
                <a:spcPct val="110000"/>
              </a:lnSpc>
            </a:pPr>
            <a:r>
              <a:rPr lang="es-MX" sz="2200" dirty="0" smtClean="0"/>
              <a:t>En caso que el trabajador haya cotizado durante el año calendario anterior por otras rentas o remuneraciones, la obligación será por la diferencia positiva entre tales rentas y el 80% de las rentas brutas de honorarios.</a:t>
            </a:r>
          </a:p>
          <a:p>
            <a:pPr marL="0" indent="0">
              <a:buNone/>
            </a:pPr>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485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lnSpcReduction="10000"/>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Cómo pagarán sus cotizaciones los trabajadores a honorarios?</a:t>
            </a:r>
          </a:p>
          <a:p>
            <a:pPr marL="0" indent="0" algn="ctr">
              <a:buNone/>
            </a:pPr>
            <a:endParaRPr lang="es-CL" altLang="en-US" sz="3200" dirty="0" smtClean="0"/>
          </a:p>
          <a:p>
            <a:pPr algn="just"/>
            <a:r>
              <a:rPr lang="es-MX" sz="2200" dirty="0" smtClean="0"/>
              <a:t>El pago de las cotizaciones será anual y se realizará en la Declaración Anual de Impuesto a la Renta de abril de cada año, con cargo a la devolución de impuestos (inicialmente 10%). </a:t>
            </a:r>
            <a:endParaRPr lang="es-MX" sz="2200" dirty="0" smtClean="0"/>
          </a:p>
          <a:p>
            <a:pPr algn="just"/>
            <a:endParaRPr lang="es-MX" sz="800" dirty="0" smtClean="0"/>
          </a:p>
          <a:p>
            <a:pPr algn="just"/>
            <a:r>
              <a:rPr lang="es-MX" sz="2200" dirty="0" smtClean="0"/>
              <a:t>Para cumplir con la obligación de cotizar, la Ley aumentará gradualmente la retención del 10% que afecta a las Boletas de Honorarios en 0,75% por año, partiendo en 2020. </a:t>
            </a:r>
            <a:endParaRPr lang="es-MX" sz="2200" dirty="0" smtClean="0"/>
          </a:p>
          <a:p>
            <a:pPr algn="just"/>
            <a:endParaRPr lang="es-MX" sz="800" dirty="0" smtClean="0"/>
          </a:p>
          <a:p>
            <a:pPr algn="just"/>
            <a:r>
              <a:rPr lang="es-MX" sz="2200" dirty="0" smtClean="0"/>
              <a:t>El noveno año subirá 1%,  hasta llegar a 17% en 2028.</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125861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Cómo funcionará la cobertura anual para trabajadores a honorarios obligados a cotizar?</a:t>
            </a:r>
          </a:p>
          <a:p>
            <a:pPr marL="0" indent="0" algn="ctr">
              <a:buNone/>
            </a:pPr>
            <a:endParaRPr lang="es-MX" sz="3200" b="1" dirty="0" smtClean="0">
              <a:solidFill>
                <a:srgbClr val="0066FF"/>
              </a:solidFill>
            </a:endParaRPr>
          </a:p>
          <a:p>
            <a:pPr algn="just">
              <a:lnSpc>
                <a:spcPct val="100000"/>
              </a:lnSpc>
            </a:pPr>
            <a:r>
              <a:rPr lang="es-MX" sz="2400" dirty="0" smtClean="0"/>
              <a:t>El trabajador independiente pagará sus cotizaciones previsionales en el proceso de Operación Renta, lo que le otorgará derecho a la cobertura anual de los distintos regímenes de Seguridad Social, desde el 1 de julio del año de la Operación Renta, hasta el 30 de junio del año siguiente.</a:t>
            </a:r>
            <a:endParaRPr lang="en-US"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639932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lnSpcReduction="10000"/>
          </a:bodyPr>
          <a:lstStyle/>
          <a:p>
            <a:pPr marL="0" indent="0" algn="ctr">
              <a:buNone/>
            </a:pPr>
            <a:r>
              <a:rPr lang="es-MX" sz="3200" b="1" dirty="0" smtClean="0">
                <a:solidFill>
                  <a:srgbClr val="0066FF"/>
                </a:solidFill>
              </a:rPr>
              <a:t>El trabajador a honorarios </a:t>
            </a: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a:solidFill>
                  <a:srgbClr val="0066FF"/>
                </a:solidFill>
              </a:rPr>
              <a:t>E</a:t>
            </a:r>
            <a:r>
              <a:rPr lang="es-MX" sz="3200" b="1" dirty="0" smtClean="0">
                <a:solidFill>
                  <a:srgbClr val="0066FF"/>
                </a:solidFill>
              </a:rPr>
              <a:t>stá </a:t>
            </a:r>
            <a:r>
              <a:rPr lang="es-MX" sz="3200" b="1" dirty="0" smtClean="0">
                <a:solidFill>
                  <a:srgbClr val="0066FF"/>
                </a:solidFill>
              </a:rPr>
              <a:t>obligado cotizar por el total de su renta imponible desde el 2019, o puede cotizar menos inicialmente?</a:t>
            </a:r>
          </a:p>
          <a:p>
            <a:pPr marL="0" indent="0" algn="ctr">
              <a:buNone/>
            </a:pPr>
            <a:endParaRPr lang="es-MX" sz="3200" b="1" dirty="0" smtClean="0">
              <a:solidFill>
                <a:srgbClr val="0066FF"/>
              </a:solidFill>
            </a:endParaRPr>
          </a:p>
          <a:p>
            <a:pPr algn="just"/>
            <a:r>
              <a:rPr lang="es-MX" sz="2200" dirty="0" smtClean="0"/>
              <a:t>La ley establece dos opciones de cotización. </a:t>
            </a:r>
          </a:p>
          <a:p>
            <a:pPr lvl="1" algn="just"/>
            <a:r>
              <a:rPr lang="es-MX" sz="2200" dirty="0" smtClean="0"/>
              <a:t>Una por el total de su renta imponible, con </a:t>
            </a:r>
            <a:r>
              <a:rPr lang="es-MX" sz="2200" b="1" dirty="0" smtClean="0"/>
              <a:t>Cobertura Completa</a:t>
            </a:r>
            <a:r>
              <a:rPr lang="es-MX" sz="2200" dirty="0" smtClean="0"/>
              <a:t>. </a:t>
            </a:r>
          </a:p>
          <a:p>
            <a:pPr lvl="1" algn="just"/>
            <a:r>
              <a:rPr lang="es-MX" sz="2200" dirty="0"/>
              <a:t>O</a:t>
            </a:r>
            <a:r>
              <a:rPr lang="es-MX" sz="2200" dirty="0" smtClean="0"/>
              <a:t>tra opción que le permitirá cotizar para salud y pensiones, por una base imponible menor, pero con </a:t>
            </a:r>
            <a:r>
              <a:rPr lang="es-MX" sz="2200" b="1" dirty="0" smtClean="0"/>
              <a:t>Cobertura Parcial</a:t>
            </a:r>
            <a:r>
              <a:rPr lang="es-MX" sz="2200" dirty="0" smtClean="0"/>
              <a:t>. </a:t>
            </a:r>
          </a:p>
          <a:p>
            <a:pPr algn="just"/>
            <a:endParaRPr lang="es-MX" sz="2200" dirty="0"/>
          </a:p>
          <a:p>
            <a:pPr algn="just"/>
            <a:r>
              <a:rPr lang="es-MX" sz="2200" dirty="0" smtClean="0"/>
              <a:t>Podrá elegir entre ambas alternativas, a en cada operación renta en el período transitorio entre 2019 y 2028.</a:t>
            </a:r>
            <a:endParaRPr lang="en-US"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997545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fontScale="92500" lnSpcReduction="10000"/>
          </a:bodyPr>
          <a:lstStyle/>
          <a:p>
            <a:pPr marL="0" indent="0" algn="ctr">
              <a:buNone/>
            </a:pPr>
            <a:r>
              <a:rPr lang="es-MX" sz="3200" b="1" dirty="0" smtClean="0">
                <a:solidFill>
                  <a:srgbClr val="0066FF"/>
                </a:solidFill>
              </a:rPr>
              <a:t>¿Cuál es la diferencia entre la opción de Cobertura Completa y la opción de Cobertura Parcial que ofrece la ley?</a:t>
            </a:r>
          </a:p>
          <a:p>
            <a:pPr marL="0" indent="0" algn="ctr">
              <a:buNone/>
            </a:pPr>
            <a:endParaRPr lang="es-MX" b="1" dirty="0" smtClean="0">
              <a:solidFill>
                <a:srgbClr val="0066FF"/>
              </a:solidFill>
            </a:endParaRPr>
          </a:p>
          <a:p>
            <a:pPr algn="just">
              <a:lnSpc>
                <a:spcPct val="110000"/>
              </a:lnSpc>
            </a:pPr>
            <a:r>
              <a:rPr lang="es-MX" sz="2400" dirty="0" smtClean="0"/>
              <a:t>En la opción de </a:t>
            </a:r>
            <a:r>
              <a:rPr lang="es-MX" sz="2400" b="1" dirty="0" smtClean="0"/>
              <a:t>cobertura completa</a:t>
            </a:r>
            <a:r>
              <a:rPr lang="es-MX" sz="2400" dirty="0" smtClean="0"/>
              <a:t>, las cotizaciones para seguridad social se calculan desde el primer año sobre el 100% de su renta imponible (equivalente al 80% de su renta bruta anual). </a:t>
            </a:r>
          </a:p>
          <a:p>
            <a:pPr algn="just">
              <a:lnSpc>
                <a:spcPct val="110000"/>
              </a:lnSpc>
            </a:pPr>
            <a:r>
              <a:rPr lang="es-MX" sz="2400" dirty="0" smtClean="0"/>
              <a:t>De esta forma, el primer año se pagan con cargo al 10% completo de la devolución de impuestos, y cada año la cotización sube en línea con el alza de la retención de impuestos en 0,75%, el noveno año un 1%, hasta llegar a 17% en 2028. </a:t>
            </a:r>
          </a:p>
          <a:p>
            <a:pPr algn="just">
              <a:lnSpc>
                <a:spcPct val="110000"/>
              </a:lnSpc>
            </a:pPr>
            <a:r>
              <a:rPr lang="es-MX" sz="2400" dirty="0" smtClean="0"/>
              <a:t>Es decir, desde el primer año el trabajador destina el total de su retención de impuestos al pago de cotizaciones, las que van aumentando paulatinamente en un plazo de 10 años.</a:t>
            </a:r>
          </a:p>
          <a:p>
            <a:pPr algn="just"/>
            <a:endParaRPr lang="es-MX" sz="2600" dirty="0" smtClean="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1956257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29104"/>
            <a:ext cx="8782050" cy="1325563"/>
          </a:xfrm>
        </p:spPr>
        <p:txBody>
          <a:bodyPr>
            <a:normAutofit/>
          </a:bodyPr>
          <a:lstStyle/>
          <a:p>
            <a:pPr algn="ctr"/>
            <a:r>
              <a:rPr lang="es-CL" sz="4800" b="1" dirty="0">
                <a:solidFill>
                  <a:srgbClr val="0066FF"/>
                </a:solidFill>
              </a:rPr>
              <a:t>¿Qué es la Ley 21.133?</a:t>
            </a:r>
            <a:endParaRPr lang="en-US" sz="4800" b="1" dirty="0"/>
          </a:p>
        </p:txBody>
      </p:sp>
      <p:sp>
        <p:nvSpPr>
          <p:cNvPr id="7" name="Marcador de contenido 6"/>
          <p:cNvSpPr>
            <a:spLocks noGrp="1"/>
          </p:cNvSpPr>
          <p:nvPr>
            <p:ph idx="1"/>
          </p:nvPr>
        </p:nvSpPr>
        <p:spPr>
          <a:xfrm>
            <a:off x="838200" y="1487055"/>
            <a:ext cx="10515600" cy="4689908"/>
          </a:xfrm>
        </p:spPr>
        <p:txBody>
          <a:bodyPr>
            <a:normAutofit/>
          </a:bodyPr>
          <a:lstStyle/>
          <a:p>
            <a:pPr algn="just">
              <a:lnSpc>
                <a:spcPct val="100000"/>
              </a:lnSpc>
            </a:pPr>
            <a:endParaRPr lang="es-MX" sz="2200" dirty="0" smtClean="0"/>
          </a:p>
          <a:p>
            <a:pPr algn="just">
              <a:lnSpc>
                <a:spcPct val="100000"/>
              </a:lnSpc>
            </a:pPr>
            <a:r>
              <a:rPr lang="es-MX" sz="2200" dirty="0" smtClean="0"/>
              <a:t>La </a:t>
            </a:r>
            <a:r>
              <a:rPr lang="es-MX" sz="2200" dirty="0" smtClean="0"/>
              <a:t>ley N° 21.133, publicada el 2 de febrero de 2019, es la que establece el nuevo mecanismo obligatorio y gradual de cotización para incorporar a los trabajadores que emiten boletas de honorarios a los regímenes de Protección Social.</a:t>
            </a:r>
          </a:p>
          <a:p>
            <a:pPr algn="just">
              <a:lnSpc>
                <a:spcPct val="100000"/>
              </a:lnSpc>
            </a:pPr>
            <a:endParaRPr lang="es-MX" sz="800" dirty="0" smtClean="0"/>
          </a:p>
          <a:p>
            <a:pPr algn="just">
              <a:lnSpc>
                <a:spcPct val="100000"/>
              </a:lnSpc>
            </a:pPr>
            <a:r>
              <a:rPr lang="es-MX" sz="2200" dirty="0" smtClean="0"/>
              <a:t>Así la cotización obligatoria para estos trabajadores, originada en la Reforma de 2008, dará acceso a todos los beneficios de la seguridad social, asegurándoles el acceso a la misma protección con la que cuentan los trabajadores dependientes y desde el primer día.</a:t>
            </a:r>
          </a:p>
          <a:p>
            <a:pPr algn="just">
              <a:lnSpc>
                <a:spcPct val="100000"/>
              </a:lnSpc>
            </a:pPr>
            <a:endParaRPr lang="es-MX" sz="800" dirty="0" smtClean="0"/>
          </a:p>
          <a:p>
            <a:pPr algn="just">
              <a:lnSpc>
                <a:spcPct val="100000"/>
              </a:lnSpc>
            </a:pPr>
            <a:r>
              <a:rPr lang="es-MX" sz="2200" dirty="0" smtClean="0"/>
              <a:t>Contemplando incluso una alternativa  de cotización inicial menor, para quienes no puedan destinar el total de su devolución de impuestos a los pagos previsionales.</a:t>
            </a:r>
          </a:p>
          <a:p>
            <a:endParaRPr lang="es-MX" dirty="0" smtClean="0">
              <a:solidFill>
                <a:srgbClr val="0066FF"/>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1993420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fontScale="92500"/>
          </a:bodyPr>
          <a:lstStyle/>
          <a:p>
            <a:pPr marL="0" indent="0" algn="ctr">
              <a:buNone/>
            </a:pPr>
            <a:r>
              <a:rPr lang="es-MX" sz="3500" b="1" dirty="0" smtClean="0">
                <a:solidFill>
                  <a:srgbClr val="0066FF"/>
                </a:solidFill>
              </a:rPr>
              <a:t>¿Cuál es la diferencia entre la opción de Cobertura Completa y la opción de Cobertura Parcial que ofrece la ley?</a:t>
            </a:r>
            <a:endParaRPr lang="es-MX" b="1" dirty="0" smtClean="0">
              <a:solidFill>
                <a:srgbClr val="0066FF"/>
              </a:solidFill>
            </a:endParaRPr>
          </a:p>
          <a:p>
            <a:pPr algn="just"/>
            <a:endParaRPr lang="es-MX" dirty="0" smtClean="0"/>
          </a:p>
          <a:p>
            <a:pPr algn="just">
              <a:lnSpc>
                <a:spcPct val="100000"/>
              </a:lnSpc>
            </a:pPr>
            <a:r>
              <a:rPr lang="es-MX" sz="2400" dirty="0" smtClean="0"/>
              <a:t>En la opción de </a:t>
            </a:r>
            <a:r>
              <a:rPr lang="es-MX" sz="2400" b="1" dirty="0" smtClean="0"/>
              <a:t>cobertura parcial</a:t>
            </a:r>
            <a:r>
              <a:rPr lang="es-MX" sz="2400" dirty="0" smtClean="0"/>
              <a:t>, el trabajador elige cotizar por una renta imponible inferior para salud y pensiones, y obtener parte de la devolución de impuestos. </a:t>
            </a:r>
          </a:p>
          <a:p>
            <a:pPr algn="just">
              <a:lnSpc>
                <a:spcPct val="100000"/>
              </a:lnSpc>
            </a:pPr>
            <a:r>
              <a:rPr lang="es-MX" sz="2400" dirty="0" smtClean="0"/>
              <a:t>Esto le permitirá, en el primer año, cotizar sobre un 5% de la renta imponible para salud y pensiones  (manteniendo   el 100% de la renta imponible para los otros regímenes) y recibir un 7,3% de su devolución de impuestos. </a:t>
            </a:r>
          </a:p>
          <a:p>
            <a:pPr algn="just">
              <a:lnSpc>
                <a:spcPct val="100000"/>
              </a:lnSpc>
            </a:pPr>
            <a:r>
              <a:rPr lang="es-MX" sz="2400" dirty="0" smtClean="0"/>
              <a:t>Sin embargo, es necesario destacar que bajo este esquema, en lo que respecta a salud, las prestaciones monetarias se calcularán sobre la renta por la cual cotizaron. </a:t>
            </a:r>
          </a:p>
          <a:p>
            <a:pPr algn="just">
              <a:lnSpc>
                <a:spcPct val="100000"/>
              </a:lnSpc>
            </a:pPr>
            <a:r>
              <a:rPr lang="es-MX" sz="2400" dirty="0" smtClean="0"/>
              <a:t>Respecto de pensiones la acumulación también será menor.</a:t>
            </a:r>
            <a:endParaRPr lang="en-US" sz="2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687710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fontScale="92500" lnSpcReduction="10000"/>
          </a:bodyPr>
          <a:lstStyle/>
          <a:p>
            <a:pPr marL="0" indent="0" algn="ctr">
              <a:buNone/>
            </a:pPr>
            <a:r>
              <a:rPr lang="es-MX" sz="3200" b="1" dirty="0" smtClean="0">
                <a:solidFill>
                  <a:srgbClr val="0066FF"/>
                </a:solidFill>
              </a:rPr>
              <a:t> </a:t>
            </a:r>
            <a:endParaRPr lang="es-MX" sz="3200" b="1" dirty="0" smtClean="0">
              <a:solidFill>
                <a:srgbClr val="0066FF"/>
              </a:solidFill>
            </a:endParaRPr>
          </a:p>
          <a:p>
            <a:pPr marL="0" indent="0" algn="ctr">
              <a:buNone/>
            </a:pPr>
            <a:r>
              <a:rPr lang="es-MX" sz="3500" b="1" dirty="0" smtClean="0">
                <a:solidFill>
                  <a:srgbClr val="0066FF"/>
                </a:solidFill>
              </a:rPr>
              <a:t>El </a:t>
            </a:r>
            <a:r>
              <a:rPr lang="es-MX" sz="3500" b="1" dirty="0" smtClean="0">
                <a:solidFill>
                  <a:srgbClr val="0066FF"/>
                </a:solidFill>
              </a:rPr>
              <a:t>trabajador a honorarios </a:t>
            </a:r>
            <a:endParaRPr lang="es-MX" sz="3500" b="1" dirty="0" smtClean="0">
              <a:solidFill>
                <a:srgbClr val="0066FF"/>
              </a:solidFill>
            </a:endParaRPr>
          </a:p>
          <a:p>
            <a:pPr marL="0" indent="0" algn="ctr">
              <a:buNone/>
            </a:pPr>
            <a:r>
              <a:rPr lang="es-MX" sz="3500" b="1" dirty="0" smtClean="0">
                <a:solidFill>
                  <a:srgbClr val="0066FF"/>
                </a:solidFill>
              </a:rPr>
              <a:t>eligió </a:t>
            </a:r>
            <a:r>
              <a:rPr lang="es-MX" sz="3500" b="1" dirty="0" smtClean="0">
                <a:solidFill>
                  <a:srgbClr val="0066FF"/>
                </a:solidFill>
              </a:rPr>
              <a:t>cobertura parcial el primer año</a:t>
            </a:r>
          </a:p>
          <a:p>
            <a:pPr marL="0" indent="0" algn="ctr">
              <a:buNone/>
            </a:pPr>
            <a:r>
              <a:rPr lang="es-MX" sz="3500" b="1" dirty="0" smtClean="0">
                <a:solidFill>
                  <a:srgbClr val="0066FF"/>
                </a:solidFill>
              </a:rPr>
              <a:t>¿Podrá </a:t>
            </a:r>
            <a:r>
              <a:rPr lang="es-MX" sz="3500" b="1" dirty="0" smtClean="0">
                <a:solidFill>
                  <a:srgbClr val="0066FF"/>
                </a:solidFill>
              </a:rPr>
              <a:t>cambiarse a la cobertura completa al año siguiente?</a:t>
            </a:r>
          </a:p>
          <a:p>
            <a:pPr marL="0" indent="0" algn="ctr">
              <a:buNone/>
            </a:pPr>
            <a:endParaRPr lang="es-MX" sz="3200" b="1" dirty="0" smtClean="0">
              <a:solidFill>
                <a:srgbClr val="0066FF"/>
              </a:solidFill>
            </a:endParaRPr>
          </a:p>
          <a:p>
            <a:pPr marL="0" indent="0" algn="just">
              <a:lnSpc>
                <a:spcPct val="110000"/>
              </a:lnSpc>
              <a:buNone/>
            </a:pPr>
            <a:r>
              <a:rPr lang="es-MX" sz="2400" dirty="0" smtClean="0"/>
              <a:t>El trabajador  podrá alternar entre ambas opciones durante el período transitorio entre 2019 y 2028, en la respectiva operación renta de abril de cada año, accediendo a la cotización sobre la base imponible fijada para el año respectivo. </a:t>
            </a:r>
          </a:p>
          <a:p>
            <a:pPr marL="0" indent="0" algn="just">
              <a:lnSpc>
                <a:spcPct val="110000"/>
              </a:lnSpc>
              <a:buNone/>
            </a:pPr>
            <a:endParaRPr lang="es-MX" sz="2400" dirty="0" smtClean="0"/>
          </a:p>
          <a:p>
            <a:pPr marL="0" indent="0" algn="just">
              <a:lnSpc>
                <a:spcPct val="110000"/>
              </a:lnSpc>
              <a:buNone/>
            </a:pPr>
            <a:r>
              <a:rPr lang="es-MX" sz="2400" dirty="0" smtClean="0"/>
              <a:t>(</a:t>
            </a:r>
            <a:r>
              <a:rPr lang="es-MX" sz="2400" dirty="0" smtClean="0"/>
              <a:t>Ver tablas a continuación).</a:t>
            </a:r>
            <a:endParaRPr lang="en-US"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714185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pic>
        <p:nvPicPr>
          <p:cNvPr id="10" name="Imagen 9"/>
          <p:cNvPicPr>
            <a:picLocks noChangeAspect="1"/>
          </p:cNvPicPr>
          <p:nvPr/>
        </p:nvPicPr>
        <p:blipFill>
          <a:blip r:embed="rId3"/>
          <a:stretch>
            <a:fillRect/>
          </a:stretch>
        </p:blipFill>
        <p:spPr>
          <a:xfrm>
            <a:off x="5889641" y="2179782"/>
            <a:ext cx="6302359" cy="4022436"/>
          </a:xfrm>
          <a:prstGeom prst="rect">
            <a:avLst/>
          </a:prstGeom>
        </p:spPr>
      </p:pic>
      <p:pic>
        <p:nvPicPr>
          <p:cNvPr id="11" name="Imagen 10"/>
          <p:cNvPicPr>
            <a:picLocks noChangeAspect="1"/>
          </p:cNvPicPr>
          <p:nvPr/>
        </p:nvPicPr>
        <p:blipFill>
          <a:blip r:embed="rId4"/>
          <a:stretch>
            <a:fillRect/>
          </a:stretch>
        </p:blipFill>
        <p:spPr>
          <a:xfrm>
            <a:off x="-34168" y="2179782"/>
            <a:ext cx="5923809" cy="4022436"/>
          </a:xfrm>
          <a:prstGeom prst="rect">
            <a:avLst/>
          </a:prstGeom>
        </p:spPr>
      </p:pic>
    </p:spTree>
    <p:extLst>
      <p:ext uri="{BB962C8B-B14F-4D97-AF65-F5344CB8AC3E}">
        <p14:creationId xmlns:p14="http://schemas.microsoft.com/office/powerpoint/2010/main" val="3014547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29104"/>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sz="half" idx="1"/>
          </p:nvPr>
        </p:nvSpPr>
        <p:spPr>
          <a:xfrm>
            <a:off x="838199" y="2676255"/>
            <a:ext cx="3401291" cy="3500707"/>
          </a:xfrm>
        </p:spPr>
        <p:txBody>
          <a:bodyPr>
            <a:normAutofit/>
          </a:bodyPr>
          <a:lstStyle/>
          <a:p>
            <a:pPr marL="0" indent="0" algn="just">
              <a:buNone/>
            </a:pPr>
            <a:endParaRPr lang="es-MX" sz="1000" dirty="0" smtClean="0"/>
          </a:p>
          <a:p>
            <a:pPr marL="0" indent="0" algn="just">
              <a:buNone/>
            </a:pPr>
            <a:r>
              <a:rPr lang="es-MX" sz="2400" dirty="0" smtClean="0"/>
              <a:t>Con </a:t>
            </a:r>
            <a:r>
              <a:rPr lang="es-MX" sz="2400" dirty="0" smtClean="0"/>
              <a:t>el 10% de la </a:t>
            </a:r>
            <a:r>
              <a:rPr lang="es-MX" sz="2400" dirty="0" smtClean="0"/>
              <a:t>retención de </a:t>
            </a:r>
            <a:r>
              <a:rPr lang="es-MX" sz="2400" dirty="0" smtClean="0"/>
              <a:t>impuestos, se financiarán </a:t>
            </a:r>
            <a:r>
              <a:rPr lang="es-MX" sz="2400" dirty="0" smtClean="0"/>
              <a:t>las cotizaciones de seguridad social </a:t>
            </a:r>
            <a:r>
              <a:rPr lang="es-MX" sz="2400" dirty="0" smtClean="0"/>
              <a:t>en </a:t>
            </a:r>
            <a:r>
              <a:rPr lang="es-MX" sz="2400" dirty="0" smtClean="0"/>
              <a:t>el siguiente </a:t>
            </a:r>
            <a:r>
              <a:rPr lang="es-MX" sz="2400" dirty="0" smtClean="0"/>
              <a:t>orden, </a:t>
            </a:r>
            <a:r>
              <a:rPr lang="es-MX" sz="2400" dirty="0" smtClean="0"/>
              <a:t>como </a:t>
            </a:r>
            <a:r>
              <a:rPr lang="es-MX" sz="2400" dirty="0" smtClean="0"/>
              <a:t>porcentaje de las rentas </a:t>
            </a:r>
            <a:r>
              <a:rPr lang="es-MX" sz="2400" dirty="0" smtClean="0"/>
              <a:t>imponibles </a:t>
            </a:r>
            <a:r>
              <a:rPr lang="es-MX" sz="2400" dirty="0" smtClean="0"/>
              <a:t>y brutas: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pic>
        <p:nvPicPr>
          <p:cNvPr id="3" name="Imagen 2"/>
          <p:cNvPicPr>
            <a:picLocks noChangeAspect="1"/>
          </p:cNvPicPr>
          <p:nvPr/>
        </p:nvPicPr>
        <p:blipFill>
          <a:blip r:embed="rId3"/>
          <a:stretch>
            <a:fillRect/>
          </a:stretch>
        </p:blipFill>
        <p:spPr>
          <a:xfrm>
            <a:off x="4297680" y="2676255"/>
            <a:ext cx="7894320" cy="4181745"/>
          </a:xfrm>
          <a:prstGeom prst="rect">
            <a:avLst/>
          </a:prstGeom>
        </p:spPr>
      </p:pic>
      <p:sp>
        <p:nvSpPr>
          <p:cNvPr id="9" name="Título 5"/>
          <p:cNvSpPr txBox="1">
            <a:spLocks/>
          </p:cNvSpPr>
          <p:nvPr/>
        </p:nvSpPr>
        <p:spPr>
          <a:xfrm>
            <a:off x="838200" y="1350692"/>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800" b="1" dirty="0" smtClean="0">
                <a:solidFill>
                  <a:srgbClr val="0066FF"/>
                </a:solidFill>
              </a:rPr>
              <a:t> </a:t>
            </a:r>
            <a:r>
              <a:rPr lang="es-MX" sz="3500" b="1" dirty="0" smtClean="0">
                <a:solidFill>
                  <a:srgbClr val="0066FF"/>
                </a:solidFill>
                <a:latin typeface="+mn-lt"/>
              </a:rPr>
              <a:t>¿Qué financiará el trabajador independiente con el 10% de retención en cada una de las opciones disponibles?</a:t>
            </a:r>
          </a:p>
        </p:txBody>
      </p:sp>
    </p:spTree>
    <p:extLst>
      <p:ext uri="{BB962C8B-B14F-4D97-AF65-F5344CB8AC3E}">
        <p14:creationId xmlns:p14="http://schemas.microsoft.com/office/powerpoint/2010/main" val="1086187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r>
              <a:rPr lang="es-MX" sz="3200" b="1" dirty="0" smtClean="0">
                <a:solidFill>
                  <a:srgbClr val="0066FF"/>
                </a:solidFill>
              </a:rPr>
              <a:t> </a:t>
            </a: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Qué beneficios tiene que un trabajador a honorarios cotice por el total de su renta imponible?</a:t>
            </a:r>
          </a:p>
          <a:p>
            <a:pPr marL="0" indent="0" algn="ctr">
              <a:buNone/>
            </a:pPr>
            <a:endParaRPr lang="es-MX" sz="3200" b="1" dirty="0" smtClean="0">
              <a:solidFill>
                <a:srgbClr val="0066FF"/>
              </a:solidFill>
            </a:endParaRPr>
          </a:p>
          <a:p>
            <a:pPr algn="just"/>
            <a:r>
              <a:rPr lang="es-MX" sz="2200" dirty="0" smtClean="0"/>
              <a:t>En el caso de las pensiones de vejez mejora su nivel de acumulación de fondos y, por ende, también el monto de las pensiones.</a:t>
            </a:r>
          </a:p>
          <a:p>
            <a:pPr algn="just"/>
            <a:endParaRPr lang="es-MX" sz="2200" dirty="0" smtClean="0"/>
          </a:p>
          <a:p>
            <a:pPr algn="just"/>
            <a:r>
              <a:rPr lang="es-MX" sz="2200" dirty="0" smtClean="0"/>
              <a:t>En el caso de los subsidios por incapacidad laboral (licencias médicas), ya sea por enfermedad común, pre y post natal, parental laboral o por enfermedad de un hijo o hija menor de un año, recibirá un subsidio calculado por el total de su renta, manteniendo su nivel de ingresos.</a:t>
            </a:r>
            <a:endParaRPr lang="es-MX"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1668931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 </a:t>
            </a:r>
            <a:r>
              <a:rPr lang="es-MX" sz="3200" b="1" dirty="0" smtClean="0">
                <a:solidFill>
                  <a:srgbClr val="0066FF"/>
                </a:solidFill>
              </a:rPr>
              <a:t>¿Afectará al nivel de cobertura cotizar por una renta imponible menor a la que realmente percibe?</a:t>
            </a:r>
          </a:p>
          <a:p>
            <a:pPr marL="0" indent="0" algn="ctr">
              <a:buNone/>
            </a:pPr>
            <a:endParaRPr lang="es-MX" sz="3200" b="1" dirty="0" smtClean="0">
              <a:solidFill>
                <a:srgbClr val="0066FF"/>
              </a:solidFill>
            </a:endParaRPr>
          </a:p>
          <a:p>
            <a:pPr algn="just"/>
            <a:r>
              <a:rPr lang="es-MX" sz="2200" dirty="0" smtClean="0"/>
              <a:t>Sí. En nuestro sistema de seguridad social los subsidios por incapacidad laboral (pagos asociados a las licencias médicas) se determinan en base a la renta imponible. Por esta razón, si el trabajador cotiza por una renta inferior a la que efectivamente recibe, el subsidio se calculará con base en esa renta inferior por la cual ha decidido cotizar. Ello con excepción del seguro de accidentes del trabajo y enfermedades profesionales (ATEP) y el Seguro SANNA, ya que en estos casos se otorgarán prestaciones por el total de la renta imponible, aun habiendo optado por el régimen de cobertura parcial.</a:t>
            </a:r>
            <a:endParaRPr lang="es-MX"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1095068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r>
              <a:rPr lang="es-MX" sz="3200" b="1" dirty="0" smtClean="0">
                <a:solidFill>
                  <a:srgbClr val="0066FF"/>
                </a:solidFill>
              </a:rPr>
              <a:t> </a:t>
            </a: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El aumento de la retención del 10% al 17% también se aplicará a los trabajadores a honorarios no obligados a cotizar?</a:t>
            </a:r>
          </a:p>
          <a:p>
            <a:pPr marL="0" indent="0" algn="ctr">
              <a:buNone/>
            </a:pPr>
            <a:endParaRPr lang="es-MX" sz="3200" b="1" dirty="0" smtClean="0">
              <a:solidFill>
                <a:srgbClr val="0066FF"/>
              </a:solidFill>
            </a:endParaRPr>
          </a:p>
          <a:p>
            <a:pPr algn="just"/>
            <a:r>
              <a:rPr lang="es-MX" sz="2200" dirty="0" smtClean="0"/>
              <a:t>Sí, se aplicará a todos. </a:t>
            </a:r>
            <a:endParaRPr lang="es-MX" sz="2200" dirty="0" smtClean="0"/>
          </a:p>
          <a:p>
            <a:pPr algn="just"/>
            <a:endParaRPr lang="es-MX" sz="800" dirty="0" smtClean="0"/>
          </a:p>
          <a:p>
            <a:pPr algn="just"/>
            <a:r>
              <a:rPr lang="es-MX" sz="2200" dirty="0" smtClean="0"/>
              <a:t>Para quienes no estén obligados a cotizar, la retención se destinará en abril de cada año al pago de impuestos y/o a su devolución, según corresponda.</a:t>
            </a:r>
            <a:endParaRPr lang="es-MX"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468928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r>
              <a:rPr lang="es-MX" sz="3200" b="1" dirty="0" smtClean="0">
                <a:solidFill>
                  <a:srgbClr val="0066FF"/>
                </a:solidFill>
              </a:rPr>
              <a:t>¿Las cotizaciones previsionales se rebajarán de la base tributable?</a:t>
            </a:r>
          </a:p>
          <a:p>
            <a:pPr marL="0" indent="0" algn="ctr">
              <a:buNone/>
            </a:pPr>
            <a:endParaRPr lang="es-MX" sz="3200" b="1" dirty="0" smtClean="0">
              <a:solidFill>
                <a:srgbClr val="0066FF"/>
              </a:solidFill>
            </a:endParaRPr>
          </a:p>
          <a:p>
            <a:pPr algn="just"/>
            <a:r>
              <a:rPr lang="es-MX" sz="2200" dirty="0" smtClean="0"/>
              <a:t>Para los trabajadores que tributan en base a renta presunta, las cotizaciones previsionales obligatorias se entienden comprendidas dentro del 30%, por lo que no se rebajarán adicionalmente la renta afecta a impuestos.</a:t>
            </a:r>
          </a:p>
          <a:p>
            <a:pPr algn="just"/>
            <a:endParaRPr lang="es-MX" sz="2200" dirty="0" smtClean="0"/>
          </a:p>
          <a:p>
            <a:pPr algn="just"/>
            <a:r>
              <a:rPr lang="es-MX" sz="2200" dirty="0" smtClean="0"/>
              <a:t>Por su parte, quienes lleven contabilidad detallada, podrán incluir dentro de sus gastos el total de las cotizaciones previsionales calculadas por el SII en las Operación Renta.</a:t>
            </a:r>
            <a:endParaRPr lang="es-MX"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4046798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r>
              <a:rPr lang="es-MX" sz="3200" b="1" dirty="0" smtClean="0">
                <a:solidFill>
                  <a:srgbClr val="0066FF"/>
                </a:solidFill>
              </a:rPr>
              <a:t>¿Cómo debe cotizar el trabajador que es dependiente y que, a la vez, emite boletas de honorarios?</a:t>
            </a:r>
          </a:p>
          <a:p>
            <a:pPr marL="0" indent="0" algn="ctr">
              <a:buNone/>
            </a:pPr>
            <a:endParaRPr lang="es-MX" sz="3200" b="1" dirty="0" smtClean="0">
              <a:solidFill>
                <a:srgbClr val="0066FF"/>
              </a:solidFill>
            </a:endParaRPr>
          </a:p>
          <a:p>
            <a:pPr algn="just"/>
            <a:r>
              <a:rPr lang="es-MX" sz="2200" dirty="0" smtClean="0"/>
              <a:t>Si tiene ambas calidades, deberá cotizar mensualmente por su remuneración como dependiente y anualmente por sus rentas en boletas de honorarios. </a:t>
            </a:r>
          </a:p>
          <a:p>
            <a:pPr algn="just"/>
            <a:r>
              <a:rPr lang="es-MX" sz="2200" dirty="0" smtClean="0"/>
              <a:t>Ambas cotizaciones se suman, debiendo cotizar sólo hasta el tope imponible ($ 2,1 millones mensuales </a:t>
            </a:r>
            <a:r>
              <a:rPr lang="es-MX" sz="2200" dirty="0" err="1" smtClean="0"/>
              <a:t>ó</a:t>
            </a:r>
            <a:r>
              <a:rPr lang="es-MX" sz="2200" dirty="0" smtClean="0"/>
              <a:t> $ 26,2 millones al año ). </a:t>
            </a:r>
          </a:p>
          <a:p>
            <a:pPr algn="just"/>
            <a:r>
              <a:rPr lang="es-MX" sz="2200" dirty="0" smtClean="0"/>
              <a:t>Es decir, en este caso, se cotiza por las boletas de honorarios sólo por la diferencia que existe entre la remuneración como dependiente y el tope imponible. </a:t>
            </a:r>
          </a:p>
          <a:p>
            <a:pPr algn="just"/>
            <a:r>
              <a:rPr lang="es-MX" sz="2200" dirty="0" smtClean="0"/>
              <a:t>En caso que cotice como dependiente por el tope imponible, no cotizará en calidad de independiente.</a:t>
            </a:r>
            <a:endParaRPr lang="es-MX"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083615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Qué beneficios tendrán los trabajadores que pagaron sus cotizaciones durante el año 2018?</a:t>
            </a:r>
          </a:p>
          <a:p>
            <a:pPr marL="0" indent="0" algn="ctr">
              <a:buNone/>
            </a:pPr>
            <a:endParaRPr lang="es-MX" sz="3200" b="1" dirty="0" smtClean="0">
              <a:solidFill>
                <a:srgbClr val="0066FF"/>
              </a:solidFill>
            </a:endParaRPr>
          </a:p>
          <a:p>
            <a:pPr algn="just"/>
            <a:r>
              <a:rPr lang="es-MX" sz="2200" dirty="0" smtClean="0"/>
              <a:t>Se estableció que en la Operación Renta del  2019, a los trabajadores afiliados que hubiesen pagado sus cotizaciones mensuales durante el año 2018 para Fonasa, para el Seguro de Accidentes del Trabajo y Enfermedades Profesionales -ya sea para Mutuales o en el Instituto de Seguridad Laboral-, estas cotizaciones les servirán para pagar también la cobertura desde el mes de julio de 2019 a Junio del 2020, por lo tanto NO se les descontará de la devolución de impuestos.</a:t>
            </a:r>
            <a:endParaRPr lang="es-MX"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712238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Beneficios de la Seguridad Social</a:t>
            </a:r>
            <a:endParaRPr lang="en-US" sz="4800" b="1" dirty="0">
              <a:solidFill>
                <a:srgbClr val="0066FF"/>
              </a:solidFill>
            </a:endParaRPr>
          </a:p>
        </p:txBody>
      </p:sp>
      <p:sp>
        <p:nvSpPr>
          <p:cNvPr id="7" name="Marcador de contenido 6"/>
          <p:cNvSpPr>
            <a:spLocks noGrp="1"/>
          </p:cNvSpPr>
          <p:nvPr>
            <p:ph idx="1"/>
          </p:nvPr>
        </p:nvSpPr>
        <p:spPr>
          <a:xfrm>
            <a:off x="838200" y="1505527"/>
            <a:ext cx="10515600" cy="4671436"/>
          </a:xfrm>
        </p:spPr>
        <p:txBody>
          <a:bodyPr/>
          <a:lstStyle/>
          <a:p>
            <a:endParaRPr lang="es-MX" b="1" dirty="0" smtClean="0">
              <a:solidFill>
                <a:srgbClr val="0066FF"/>
              </a:solidFill>
            </a:endParaRPr>
          </a:p>
          <a:p>
            <a:pPr marL="0" indent="0" algn="ctr">
              <a:buNone/>
            </a:pPr>
            <a:r>
              <a:rPr lang="es-MX" sz="3200" b="1" dirty="0" smtClean="0">
                <a:solidFill>
                  <a:srgbClr val="0066FF"/>
                </a:solidFill>
              </a:rPr>
              <a:t>¿Por qué deben cotizar los trabajadores que </a:t>
            </a:r>
          </a:p>
          <a:p>
            <a:pPr marL="0" indent="0" algn="ctr">
              <a:buNone/>
            </a:pPr>
            <a:r>
              <a:rPr lang="es-MX" sz="3200" b="1" dirty="0" smtClean="0">
                <a:solidFill>
                  <a:srgbClr val="0066FF"/>
                </a:solidFill>
              </a:rPr>
              <a:t>emiten boletas de honorarios?</a:t>
            </a:r>
          </a:p>
          <a:p>
            <a:pPr marL="0" indent="0">
              <a:buNone/>
            </a:pPr>
            <a:endParaRPr lang="es-MX" b="1" dirty="0">
              <a:solidFill>
                <a:srgbClr val="0066FF"/>
              </a:solidFill>
            </a:endParaRPr>
          </a:p>
          <a:p>
            <a:pPr marL="0" indent="0" algn="just">
              <a:buNone/>
            </a:pPr>
            <a:r>
              <a:rPr lang="es-MX" sz="2400" dirty="0" smtClean="0"/>
              <a:t>Para que puedan acceder a la misma  protección de los regímenes de Seguridad Social existentes en Chile, a la que tienen derecho los trabajadores dependientes.</a:t>
            </a:r>
            <a:endParaRPr lang="en-US" sz="2400" dirty="0">
              <a:solidFill>
                <a:srgbClr val="0066FF"/>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343765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Qué sucede con aquellos trabajadores a honorarios que recién comienzan a trabajar y a emitir boletas a partir del año 2019?</a:t>
            </a:r>
          </a:p>
          <a:p>
            <a:pPr marL="0" indent="0" algn="ctr">
              <a:buNone/>
            </a:pPr>
            <a:endParaRPr lang="es-MX" sz="3200" b="1" dirty="0" smtClean="0">
              <a:solidFill>
                <a:srgbClr val="0066FF"/>
              </a:solidFill>
            </a:endParaRPr>
          </a:p>
          <a:p>
            <a:pPr algn="just"/>
            <a:r>
              <a:rPr lang="es-MX" sz="2200" dirty="0" smtClean="0"/>
              <a:t>Quienes inicien labores a honorarios este año y quieran tener cobertura durante este año, deberán cotizar como voluntarios para todos los regímenes de seguridad social durante 2019, hasta julio de 2020. A partir de junio de ese año, quedarán cubiertos con las cotizaciones pagadas con cargo a la operación renta de abril de 2020, si correspondiera.</a:t>
            </a:r>
            <a:endParaRPr lang="es-MX"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1795616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fontScale="92500"/>
          </a:bodyPr>
          <a:lstStyle/>
          <a:p>
            <a:pPr marL="0" indent="0" algn="ctr">
              <a:buNone/>
            </a:pPr>
            <a:r>
              <a:rPr lang="es-MX" sz="3200" b="1" dirty="0" smtClean="0">
                <a:solidFill>
                  <a:srgbClr val="0066FF"/>
                </a:solidFill>
              </a:rPr>
              <a:t>¿Qué pasa con las cotizaciones que los trabajadores a honorarios pagaron mensualmente durante el 2018 a una </a:t>
            </a:r>
            <a:r>
              <a:rPr lang="es-MX" sz="3200" b="1" dirty="0" err="1" smtClean="0">
                <a:solidFill>
                  <a:srgbClr val="0066FF"/>
                </a:solidFill>
              </a:rPr>
              <a:t>Isapre</a:t>
            </a:r>
            <a:r>
              <a:rPr lang="es-MX" sz="3200" b="1" dirty="0" smtClean="0">
                <a:solidFill>
                  <a:srgbClr val="0066FF"/>
                </a:solidFill>
              </a:rPr>
              <a:t>?</a:t>
            </a:r>
          </a:p>
          <a:p>
            <a:pPr marL="0" indent="0" algn="ctr">
              <a:buNone/>
            </a:pPr>
            <a:endParaRPr lang="es-MX" sz="3200" b="1" dirty="0" smtClean="0">
              <a:solidFill>
                <a:srgbClr val="0066FF"/>
              </a:solidFill>
            </a:endParaRPr>
          </a:p>
          <a:p>
            <a:pPr algn="just"/>
            <a:r>
              <a:rPr lang="es-MX" sz="2400" dirty="0" smtClean="0"/>
              <a:t>Los trabajadores independientes que pagaron sus cotizaciones mensuales durante el año 2018 en una ISAPRE, lo hicieron para obtener ese año las coberturas de salud convenidas en el contrato. </a:t>
            </a:r>
          </a:p>
          <a:p>
            <a:pPr algn="just"/>
            <a:r>
              <a:rPr lang="es-MX" sz="2400" dirty="0" smtClean="0"/>
              <a:t>Este año 2019, deberán pagar mensualmente hasta junio si desean mantener las coberturas pactadas con la ISAPRE. </a:t>
            </a:r>
          </a:p>
          <a:p>
            <a:pPr algn="just"/>
            <a:r>
              <a:rPr lang="es-MX" sz="2400" dirty="0" smtClean="0"/>
              <a:t>En la operación renta de abril, se le descontará su cotización con la cual financiarán cobertura entre julio de 2019 y junio de 2020. </a:t>
            </a:r>
          </a:p>
          <a:p>
            <a:pPr algn="just"/>
            <a:r>
              <a:rPr lang="es-MX" sz="2400" dirty="0" smtClean="0"/>
              <a:t>Sólo si el valor del plan es superior al 7%, el trabajador deberá pagar la diferencia directamente en su ISAPRE.</a:t>
            </a:r>
            <a:endParaRPr lang="es-MX" sz="2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477597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fontScale="92500"/>
          </a:bodyPr>
          <a:lstStyle/>
          <a:p>
            <a:pPr marL="0" indent="0" algn="ctr">
              <a:buNone/>
            </a:pPr>
            <a:r>
              <a:rPr lang="es-MX" sz="3200" b="1" dirty="0" smtClean="0">
                <a:solidFill>
                  <a:srgbClr val="0066FF"/>
                </a:solidFill>
              </a:rPr>
              <a:t>¿Cómo se determinará el monto del subsidio que origina la licencia médica del trabajador a honorarios que pagó su cotización?</a:t>
            </a:r>
          </a:p>
          <a:p>
            <a:pPr marL="0" indent="0" algn="ctr">
              <a:buNone/>
            </a:pPr>
            <a:endParaRPr lang="es-MX" sz="2400" b="1" dirty="0" smtClean="0">
              <a:solidFill>
                <a:srgbClr val="0066FF"/>
              </a:solidFill>
            </a:endParaRPr>
          </a:p>
          <a:p>
            <a:pPr algn="just"/>
            <a:r>
              <a:rPr lang="es-MX" sz="2400" dirty="0" smtClean="0"/>
              <a:t>Para la determinación del monto del subsidio por incapacidad laboral, se considera como renta imponible  la obtenida por el trabajador en el año calendario anterior, esto es el 80% de la renta bruta anual dividida por 12. </a:t>
            </a:r>
          </a:p>
          <a:p>
            <a:pPr algn="just"/>
            <a:r>
              <a:rPr lang="es-MX" sz="2400" dirty="0" smtClean="0"/>
              <a:t>En el caso de quienes opten por el régimen de cobertura parcial, la cobertura se calculará sobre la renta imponible sobre la que efectivamente cotizó, es decir, el primer año 5% de la renta imponible, el segundo 17%, y así sucesivamente.</a:t>
            </a:r>
          </a:p>
          <a:p>
            <a:pPr algn="just"/>
            <a:r>
              <a:rPr lang="es-MX" sz="2400" dirty="0" smtClean="0"/>
              <a:t>Para la determinación del monto del subsidio por incapacidad laboral, en el caso de los seguros ATEP y SANNA se considerará siempre el 100% de la renta imponible.</a:t>
            </a:r>
            <a:endParaRPr lang="es-MX" sz="2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866021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fontScale="92500" lnSpcReduction="10000"/>
          </a:bodyPr>
          <a:lstStyle/>
          <a:p>
            <a:pPr marL="0" indent="0" algn="ctr">
              <a:buNone/>
            </a:pPr>
            <a:r>
              <a:rPr lang="es-MX" sz="3200" b="1" dirty="0" smtClean="0">
                <a:solidFill>
                  <a:srgbClr val="0066FF"/>
                </a:solidFill>
              </a:rPr>
              <a:t>¿Qué pasa con las cotizaciones que los trabajadores a honorarios pagaron mensualmente durante 2018 al seguro de la Ley de Accidentes del Trabajo y Enfermedades Profesionales (ATEP)?</a:t>
            </a:r>
          </a:p>
          <a:p>
            <a:pPr marL="0" indent="0" algn="ctr">
              <a:buNone/>
            </a:pPr>
            <a:endParaRPr lang="es-MX" sz="1200" b="1" dirty="0" smtClean="0">
              <a:solidFill>
                <a:srgbClr val="0066FF"/>
              </a:solidFill>
            </a:endParaRPr>
          </a:p>
          <a:p>
            <a:pPr algn="just"/>
            <a:r>
              <a:rPr lang="es-MX" sz="2400" dirty="0" smtClean="0"/>
              <a:t>En la operación renta de abril del año 2019, los trabajadores que hubiesen pagado sus cotizaciones mensuales durante el año 2018, no verán descontada la cotización para ATEP de su devolución de impuestos. </a:t>
            </a:r>
          </a:p>
          <a:p>
            <a:pPr algn="just"/>
            <a:r>
              <a:rPr lang="es-MX" sz="2400" dirty="0" smtClean="0"/>
              <a:t>Igualmente, se le entregará cobertura desde julio de 2019 a junio de 2020 en caso de sufrir un accidente o enfermedad profesional. </a:t>
            </a:r>
          </a:p>
          <a:p>
            <a:pPr algn="just"/>
            <a:r>
              <a:rPr lang="es-MX" sz="2400" dirty="0" smtClean="0"/>
              <a:t>Sólo en la Operación Renta de abril del año 2020, los trabajadores independientes deberán pagar con la retención de impuestos la cotización para ATEP que les dará cobertura desde el 1° de julio del año 2020 hasta el 30 de junio del año 2021, manteniendo este esquema para adelante.</a:t>
            </a:r>
            <a:endParaRPr lang="es-MX" sz="2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429027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r>
              <a:rPr lang="es-MX" sz="3200" b="1" dirty="0" smtClean="0">
                <a:solidFill>
                  <a:srgbClr val="0066FF"/>
                </a:solidFill>
              </a:rPr>
              <a:t>¿Qué pasa con las cotizaciones que los trabajadores a honorarios pagaron mensualmente durante el 2018 a FONASA?</a:t>
            </a:r>
          </a:p>
          <a:p>
            <a:pPr marL="0" indent="0" algn="ctr">
              <a:buNone/>
            </a:pPr>
            <a:endParaRPr lang="es-MX" sz="2200" b="1" dirty="0" smtClean="0">
              <a:solidFill>
                <a:srgbClr val="0066FF"/>
              </a:solidFill>
            </a:endParaRPr>
          </a:p>
          <a:p>
            <a:pPr algn="just"/>
            <a:r>
              <a:rPr lang="es-MX" sz="2200" dirty="0" smtClean="0"/>
              <a:t>En la operación renta de abril del año 2019, a los trabajadores independientes que hubiesen pagado sus cotizaciones mensuales durante el año 2018 en Fonasa, </a:t>
            </a:r>
            <a:r>
              <a:rPr lang="es-MX" sz="2200" b="1" dirty="0" smtClean="0"/>
              <a:t>NO</a:t>
            </a:r>
            <a:r>
              <a:rPr lang="es-MX" sz="2200" dirty="0" smtClean="0"/>
              <a:t> se les descontará la cotización para salud desde su devolución de impuesto. </a:t>
            </a:r>
          </a:p>
          <a:p>
            <a:pPr algn="just"/>
            <a:r>
              <a:rPr lang="es-MX" sz="2200" dirty="0" smtClean="0"/>
              <a:t>Sin embargo, se les entregará igual cobertura desde julio de 2019 a junio de 2020 .</a:t>
            </a:r>
          </a:p>
          <a:p>
            <a:pPr algn="just"/>
            <a:r>
              <a:rPr lang="es-MX" sz="2200" dirty="0" smtClean="0"/>
              <a:t>Sólo en la Operación Renta de abril del año 2020, los trabajadores independientes deberán pagar con la devolución de impuestos la cotización para salud en Fonasa que les dará cobertura desde el 1° de julio del año 2020 hasta el 30 de junio del año 2021, manteniendo este esquema para adelante.</a:t>
            </a:r>
            <a:endParaRPr lang="es-MX"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4116840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Qué pasará en la Operación Renta si nunca he cotizado para el Seguro de Accidentes y Enfermedades Profesionales y no estoy afiliado a una mutualidad de empleadores?</a:t>
            </a:r>
          </a:p>
          <a:p>
            <a:pPr marL="0" indent="0" algn="ctr">
              <a:buNone/>
            </a:pPr>
            <a:endParaRPr lang="es-MX" sz="3200" b="1" dirty="0" smtClean="0">
              <a:solidFill>
                <a:srgbClr val="0066FF"/>
              </a:solidFill>
            </a:endParaRPr>
          </a:p>
          <a:p>
            <a:pPr algn="just"/>
            <a:r>
              <a:rPr lang="es-MX" sz="2400" dirty="0" smtClean="0"/>
              <a:t>Si el trabajador no está afiliado a una mutualidad, por ley sus cotizaciones para la ley de accidentes del trabajo se enviarán al Instituto de Seguridad Laboral (ISL).</a:t>
            </a:r>
            <a:endParaRPr lang="es-MX" sz="2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452595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Qué pasa si no me he afiliado a Fonasa o a una </a:t>
            </a:r>
            <a:r>
              <a:rPr lang="es-MX" sz="3200" b="1" dirty="0" err="1" smtClean="0">
                <a:solidFill>
                  <a:srgbClr val="0066FF"/>
                </a:solidFill>
              </a:rPr>
              <a:t>Isapre</a:t>
            </a:r>
            <a:r>
              <a:rPr lang="es-MX" sz="3200" b="1" dirty="0" smtClean="0">
                <a:solidFill>
                  <a:srgbClr val="0066FF"/>
                </a:solidFill>
              </a:rPr>
              <a:t>?</a:t>
            </a:r>
          </a:p>
          <a:p>
            <a:pPr marL="0" indent="0" algn="ctr">
              <a:buNone/>
            </a:pPr>
            <a:endParaRPr lang="es-MX" sz="3200" b="1" dirty="0" smtClean="0">
              <a:solidFill>
                <a:srgbClr val="0066FF"/>
              </a:solidFill>
            </a:endParaRPr>
          </a:p>
          <a:p>
            <a:pPr algn="just"/>
            <a:r>
              <a:rPr lang="es-MX" sz="2400" dirty="0" smtClean="0"/>
              <a:t>Si el trabajador no está afiliado a Fonasa ni a una </a:t>
            </a:r>
            <a:r>
              <a:rPr lang="es-MX" sz="2400" dirty="0" err="1" smtClean="0"/>
              <a:t>Isapre</a:t>
            </a:r>
            <a:r>
              <a:rPr lang="es-MX" sz="2400" dirty="0" smtClean="0"/>
              <a:t>, sus cotizaciones para salud en la Operación Renta 2019 se enviarán a Fonasa, salvo que el trabajador se encuentre afiliado a una </a:t>
            </a:r>
            <a:r>
              <a:rPr lang="es-MX" sz="2400" dirty="0" err="1" smtClean="0"/>
              <a:t>Isapre</a:t>
            </a:r>
            <a:r>
              <a:rPr lang="es-MX" sz="2400" dirty="0" smtClean="0"/>
              <a:t>. </a:t>
            </a:r>
          </a:p>
          <a:p>
            <a:pPr algn="just"/>
            <a:endParaRPr lang="es-MX" sz="2400" dirty="0" smtClean="0"/>
          </a:p>
          <a:p>
            <a:pPr algn="just"/>
            <a:r>
              <a:rPr lang="es-MX" sz="2400" dirty="0" smtClean="0"/>
              <a:t>Por ello es muy importante acercarse a dicha institución para recibir orientación al respecto, o dirigirse a una </a:t>
            </a:r>
            <a:r>
              <a:rPr lang="es-MX" sz="2400" dirty="0" err="1" smtClean="0"/>
              <a:t>Isapre</a:t>
            </a:r>
            <a:r>
              <a:rPr lang="es-MX" sz="2400" dirty="0" smtClean="0"/>
              <a:t> a convenir un plan acorde  sus necesidades.</a:t>
            </a:r>
            <a:endParaRPr lang="es-MX" sz="2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76819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Qué pasa si no estoy afiliado a una AFP?</a:t>
            </a:r>
          </a:p>
          <a:p>
            <a:pPr marL="0" indent="0" algn="ctr">
              <a:buNone/>
            </a:pPr>
            <a:endParaRPr lang="es-MX" sz="3200" b="1" dirty="0" smtClean="0">
              <a:solidFill>
                <a:srgbClr val="0066FF"/>
              </a:solidFill>
            </a:endParaRPr>
          </a:p>
          <a:p>
            <a:pPr algn="just"/>
            <a:r>
              <a:rPr lang="es-MX" sz="2400" dirty="0" smtClean="0"/>
              <a:t>Los trabajadores a honorarios que no estén afiliados a una AFP, y que coticen por primera vez en el sistema, pasarán en forma automática a la cartera de afiliados de la AFP de menor costo, que hoy es AFP Modelo. </a:t>
            </a:r>
          </a:p>
          <a:p>
            <a:pPr algn="just"/>
            <a:endParaRPr lang="es-MX" sz="2400" dirty="0"/>
          </a:p>
          <a:p>
            <a:pPr algn="just"/>
            <a:r>
              <a:rPr lang="es-MX" sz="2400" dirty="0" smtClean="0"/>
              <a:t>Quienes ya estén afiliados a una AFP, verán reflejados sus aportes en su cuenta individual en la AFP a la que pertenecen.</a:t>
            </a:r>
            <a:endParaRPr lang="es-MX" sz="2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813719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En qué orden quedan las cotizaciones para pensiones en la AFP?</a:t>
            </a:r>
          </a:p>
          <a:p>
            <a:pPr marL="0" indent="0" algn="ctr">
              <a:buNone/>
            </a:pPr>
            <a:endParaRPr lang="es-MX" sz="3200" b="1" dirty="0" smtClean="0">
              <a:solidFill>
                <a:srgbClr val="0066FF"/>
              </a:solidFill>
            </a:endParaRPr>
          </a:p>
          <a:p>
            <a:pPr algn="just"/>
            <a:r>
              <a:rPr lang="es-MX" sz="2400" dirty="0" smtClean="0"/>
              <a:t>En el último, y se calcularán como la diferencia entre la retención que se realice cada año calendario y el pago realizado al resto de los diferentes regímenes previsionales.</a:t>
            </a:r>
            <a:endParaRPr lang="es-MX" sz="2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734341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r>
              <a:rPr lang="es-MX" sz="3200" b="1" dirty="0" smtClean="0">
                <a:solidFill>
                  <a:srgbClr val="0066FF"/>
                </a:solidFill>
              </a:rPr>
              <a:t>¿Cuánto de la cotización irá a las AFP el primer año?</a:t>
            </a:r>
          </a:p>
          <a:p>
            <a:pPr marL="0" indent="0" algn="ctr">
              <a:buNone/>
            </a:pPr>
            <a:endParaRPr lang="es-MX" sz="3200" b="1" dirty="0" smtClean="0">
              <a:solidFill>
                <a:srgbClr val="0066FF"/>
              </a:solidFill>
            </a:endParaRPr>
          </a:p>
          <a:p>
            <a:pPr algn="just"/>
            <a:r>
              <a:rPr lang="es-MX" sz="2400" dirty="0" smtClean="0"/>
              <a:t>En el régimen de la norma general, el primer año se destinará cerca de 3% de la renta imponible al pago de cotizaciones previsionales. </a:t>
            </a:r>
          </a:p>
          <a:p>
            <a:pPr algn="just"/>
            <a:endParaRPr lang="es-MX" sz="2400" dirty="0" smtClean="0"/>
          </a:p>
          <a:p>
            <a:pPr algn="just"/>
            <a:r>
              <a:rPr lang="es-MX" sz="2400" dirty="0" smtClean="0"/>
              <a:t>En el régimen transitorio, que permite cotizar sobre una menor base imponible, el porcentaje destinado a pensiones parte en 0,56% el primer año. </a:t>
            </a:r>
          </a:p>
          <a:p>
            <a:pPr algn="just"/>
            <a:endParaRPr lang="es-MX" sz="2400" dirty="0" smtClean="0"/>
          </a:p>
          <a:p>
            <a:pPr algn="just"/>
            <a:r>
              <a:rPr lang="es-MX" sz="2400" dirty="0" smtClean="0"/>
              <a:t>En ambos casos, este aporte irá aumentando en línea con el alza de la retención anual, hasta llegar al 11%, considerando la comisión a la AFP, al 2028.</a:t>
            </a:r>
            <a:endParaRPr lang="es-MX" sz="2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92893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4"/>
            <a:ext cx="8782050" cy="1310394"/>
          </a:xfrm>
        </p:spPr>
        <p:txBody>
          <a:bodyPr>
            <a:normAutofit/>
          </a:bodyPr>
          <a:lstStyle/>
          <a:p>
            <a:pPr algn="ctr"/>
            <a:r>
              <a:rPr lang="es-CL" sz="4800" b="1" dirty="0" smtClean="0">
                <a:solidFill>
                  <a:srgbClr val="0066FF"/>
                </a:solidFill>
              </a:rPr>
              <a:t>Beneficios de la Seguridad Social</a:t>
            </a:r>
            <a:endParaRPr lang="en-US" sz="4800" b="1" dirty="0"/>
          </a:p>
        </p:txBody>
      </p:sp>
      <p:sp>
        <p:nvSpPr>
          <p:cNvPr id="7" name="Marcador de contenido 6"/>
          <p:cNvSpPr>
            <a:spLocks noGrp="1"/>
          </p:cNvSpPr>
          <p:nvPr>
            <p:ph idx="1"/>
          </p:nvPr>
        </p:nvSpPr>
        <p:spPr>
          <a:xfrm>
            <a:off x="838200" y="1487056"/>
            <a:ext cx="10515600" cy="4689908"/>
          </a:xfrm>
        </p:spPr>
        <p:txBody>
          <a:bodyPr>
            <a:normAutofit/>
          </a:bodyPr>
          <a:lstStyle/>
          <a:p>
            <a:pPr marL="0" indent="0" algn="ctr">
              <a:buNone/>
            </a:pPr>
            <a:r>
              <a:rPr lang="es-MX" sz="3200" b="1" dirty="0" smtClean="0">
                <a:solidFill>
                  <a:srgbClr val="0066FF"/>
                </a:solidFill>
              </a:rPr>
              <a:t>¿Cuáles son los regímenes de Seguridad Social en Chile?</a:t>
            </a:r>
          </a:p>
          <a:p>
            <a:pPr marL="0" indent="0">
              <a:buNone/>
            </a:pPr>
            <a:endParaRPr lang="es-MX" b="1" dirty="0" smtClean="0">
              <a:solidFill>
                <a:srgbClr val="0066FF"/>
              </a:solidFill>
            </a:endParaRPr>
          </a:p>
          <a:p>
            <a:pPr algn="just" eaLnBrk="0" fontAlgn="base" hangingPunct="0">
              <a:lnSpc>
                <a:spcPct val="100000"/>
              </a:lnSpc>
              <a:spcBef>
                <a:spcPct val="0"/>
              </a:spcBef>
              <a:spcAft>
                <a:spcPct val="0"/>
              </a:spcAft>
            </a:pPr>
            <a:r>
              <a:rPr lang="es-CL" altLang="en-US" sz="2000" b="1" dirty="0" smtClean="0"/>
              <a:t>Seguro de Invalidez y Sobrevivencia (SIS): </a:t>
            </a:r>
            <a:r>
              <a:rPr lang="es-CL" altLang="en-US" sz="2000" dirty="0" smtClean="0"/>
              <a:t>pensiones de invalidez y de sobrevivencia, cuota mortuoria. </a:t>
            </a:r>
          </a:p>
          <a:p>
            <a:pPr algn="just" eaLnBrk="0" fontAlgn="base" hangingPunct="0">
              <a:lnSpc>
                <a:spcPct val="100000"/>
              </a:lnSpc>
              <a:spcBef>
                <a:spcPct val="0"/>
              </a:spcBef>
              <a:spcAft>
                <a:spcPct val="0"/>
              </a:spcAft>
            </a:pPr>
            <a:endParaRPr lang="es-CL" altLang="en-US" sz="2000" dirty="0" smtClean="0"/>
          </a:p>
          <a:p>
            <a:pPr algn="just" eaLnBrk="0" fontAlgn="base" hangingPunct="0">
              <a:lnSpc>
                <a:spcPct val="100000"/>
              </a:lnSpc>
              <a:spcBef>
                <a:spcPct val="0"/>
              </a:spcBef>
              <a:spcAft>
                <a:spcPct val="0"/>
              </a:spcAft>
            </a:pPr>
            <a:r>
              <a:rPr lang="es-CL" altLang="en-US" sz="2000" b="1" dirty="0" smtClean="0"/>
              <a:t>Seguros de Accidentes del Trabajo y Enfermedades Profesionales (ATEP): </a:t>
            </a:r>
            <a:r>
              <a:rPr lang="es-CL" altLang="en-US" sz="2000" dirty="0" smtClean="0"/>
              <a:t>prestaciones preventivas, atención médica gratuita, rehabilitación, orden de reposo (licencias médicas y subsidios por incapacidad laboral) indemnizaciones, pensiones de invalidez y de sobrevivencia. </a:t>
            </a:r>
          </a:p>
          <a:p>
            <a:pPr algn="just" eaLnBrk="0" fontAlgn="base" hangingPunct="0">
              <a:lnSpc>
                <a:spcPct val="100000"/>
              </a:lnSpc>
              <a:spcBef>
                <a:spcPct val="0"/>
              </a:spcBef>
              <a:spcAft>
                <a:spcPct val="0"/>
              </a:spcAft>
            </a:pPr>
            <a:endParaRPr lang="es-CL" altLang="en-US" sz="2000" dirty="0" smtClean="0"/>
          </a:p>
          <a:p>
            <a:pPr algn="just" eaLnBrk="0" fontAlgn="base" hangingPunct="0">
              <a:lnSpc>
                <a:spcPct val="100000"/>
              </a:lnSpc>
              <a:spcBef>
                <a:spcPct val="0"/>
              </a:spcBef>
              <a:spcAft>
                <a:spcPct val="0"/>
              </a:spcAft>
            </a:pPr>
            <a:r>
              <a:rPr lang="es-MX" sz="2000" b="1" dirty="0" smtClean="0"/>
              <a:t>Ley SANNA: </a:t>
            </a:r>
            <a:r>
              <a:rPr lang="es-MX" sz="2000" dirty="0" smtClean="0"/>
              <a:t>licencia médica y subsidios en caso de enfermedad de un hijo.</a:t>
            </a:r>
          </a:p>
          <a:p>
            <a:pPr algn="just" eaLnBrk="0" fontAlgn="base" hangingPunct="0">
              <a:lnSpc>
                <a:spcPct val="100000"/>
              </a:lnSpc>
              <a:spcBef>
                <a:spcPct val="0"/>
              </a:spcBef>
              <a:spcAft>
                <a:spcPct val="0"/>
              </a:spcAft>
            </a:pPr>
            <a:endParaRPr lang="es-MX" altLang="en-US" sz="2000" dirty="0"/>
          </a:p>
          <a:p>
            <a:pPr algn="just" eaLnBrk="0" fontAlgn="base" hangingPunct="0">
              <a:lnSpc>
                <a:spcPct val="100000"/>
              </a:lnSpc>
              <a:spcBef>
                <a:spcPct val="0"/>
              </a:spcBef>
              <a:spcAft>
                <a:spcPct val="0"/>
              </a:spcAft>
            </a:pPr>
            <a:r>
              <a:rPr lang="es-CL" sz="2000" b="1" dirty="0" smtClean="0"/>
              <a:t>Salud</a:t>
            </a:r>
            <a:r>
              <a:rPr lang="en-US" sz="2000" b="1" dirty="0" smtClean="0"/>
              <a:t>:</a:t>
            </a:r>
            <a:r>
              <a:rPr lang="en-US" sz="2000" dirty="0" smtClean="0"/>
              <a:t> </a:t>
            </a:r>
            <a:r>
              <a:rPr lang="es-CL" sz="2000" dirty="0" smtClean="0"/>
              <a:t>atención médica (ambulatoria y hospitalaria), licencia médica, Subsidios de Incapacidad Laboral, Subsidio </a:t>
            </a:r>
            <a:r>
              <a:rPr lang="en-US" sz="2000" dirty="0" smtClean="0"/>
              <a:t>prenatal, postnatal parental.</a:t>
            </a:r>
          </a:p>
          <a:p>
            <a:pPr marL="0" lvl="0" indent="0" eaLnBrk="0" fontAlgn="base" hangingPunct="0">
              <a:lnSpc>
                <a:spcPct val="100000"/>
              </a:lnSpc>
              <a:spcBef>
                <a:spcPct val="0"/>
              </a:spcBef>
              <a:spcAft>
                <a:spcPct val="0"/>
              </a:spcAft>
              <a:buFontTx/>
              <a:buChar char="•"/>
            </a:pPr>
            <a:endParaRPr lang="es-CL" altLang="en-US" sz="2000" dirty="0" smtClean="0">
              <a:latin typeface="Arial" panose="020B0604020202020204" pitchFamily="34" charset="0"/>
            </a:endParaRPr>
          </a:p>
          <a:p>
            <a:pPr marL="0" indent="0">
              <a:buNone/>
            </a:pPr>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922519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Pueden cotizar los trabajadores que reciben honorarios y se encuentran exentos de esta obligación, y los independientes que no emiten boletas de honorarios?</a:t>
            </a:r>
          </a:p>
          <a:p>
            <a:pPr marL="0" indent="0" algn="ctr">
              <a:buNone/>
            </a:pPr>
            <a:endParaRPr lang="es-MX" sz="3200" b="1" dirty="0" smtClean="0">
              <a:solidFill>
                <a:srgbClr val="0066FF"/>
              </a:solidFill>
            </a:endParaRPr>
          </a:p>
          <a:p>
            <a:pPr algn="just"/>
            <a:r>
              <a:rPr lang="es-MX" sz="2200" dirty="0" smtClean="0"/>
              <a:t>Sí. Los trabajadores que reciban ingresos por honorarios y se encuentran exentos de esta obligación, y aquellos que no emiten boletas de honorarios, podrán cotizar mensualmente en calidad de trabajadores independientes voluntarios.</a:t>
            </a:r>
            <a:endParaRPr lang="es-MX"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358999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r>
              <a:rPr lang="es-MX" sz="3200" b="1" dirty="0" smtClean="0">
                <a:solidFill>
                  <a:srgbClr val="0066FF"/>
                </a:solidFill>
              </a:rPr>
              <a:t>¿Quiénes pueden cotizar voluntariamente?</a:t>
            </a:r>
          </a:p>
          <a:p>
            <a:pPr marL="0" indent="0" algn="just">
              <a:buNone/>
            </a:pPr>
            <a:endParaRPr lang="es-MX" sz="2200" dirty="0" smtClean="0"/>
          </a:p>
          <a:p>
            <a:pPr algn="just"/>
            <a:r>
              <a:rPr lang="es-MX" sz="2200" dirty="0" smtClean="0"/>
              <a:t>    Los trabajadores que no emitan boletas a honorarios.</a:t>
            </a:r>
          </a:p>
          <a:p>
            <a:pPr algn="just"/>
            <a:r>
              <a:rPr lang="es-MX" sz="2200" dirty="0" smtClean="0"/>
              <a:t>    Los trabajadores que reciban honorarios anuales inferiores a 5 ingresos mínimos  mensuales.</a:t>
            </a:r>
          </a:p>
          <a:p>
            <a:pPr algn="just"/>
            <a:r>
              <a:rPr lang="es-MX" sz="2200" dirty="0" smtClean="0"/>
              <a:t>    Los trabajadores que deseen mejorar el nivel de sus prestaciones, si han incrementado su nivel de renta de un año a otro.</a:t>
            </a:r>
          </a:p>
          <a:p>
            <a:pPr algn="just"/>
            <a:r>
              <a:rPr lang="es-MX" sz="2200" dirty="0" smtClean="0"/>
              <a:t>    Los trabajadores a honorarios que no hayan emitido boletas de honorario en un periodo determinado.</a:t>
            </a:r>
          </a:p>
          <a:p>
            <a:pPr algn="just"/>
            <a:r>
              <a:rPr lang="es-MX" sz="2200" dirty="0" smtClean="0"/>
              <a:t>    Los trabajadores a honorarios mujeres de 50 años de edad o más, y hombres de 55 años de edad o más.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40835504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Si </a:t>
            </a:r>
            <a:r>
              <a:rPr lang="es-MX" sz="3200" b="1" dirty="0" smtClean="0">
                <a:solidFill>
                  <a:srgbClr val="0066FF"/>
                </a:solidFill>
              </a:rPr>
              <a:t>tengo 50 años y nunca he cotizado </a:t>
            </a:r>
          </a:p>
          <a:p>
            <a:pPr marL="0" indent="0" algn="ctr">
              <a:buNone/>
            </a:pPr>
            <a:r>
              <a:rPr lang="es-MX" sz="3200" b="1" dirty="0" smtClean="0">
                <a:solidFill>
                  <a:srgbClr val="0066FF"/>
                </a:solidFill>
              </a:rPr>
              <a:t>¿</a:t>
            </a:r>
            <a:r>
              <a:rPr lang="es-MX" sz="3200" b="1" dirty="0">
                <a:solidFill>
                  <a:srgbClr val="0066FF"/>
                </a:solidFill>
              </a:rPr>
              <a:t>Q</a:t>
            </a:r>
            <a:r>
              <a:rPr lang="es-MX" sz="3200" b="1" dirty="0" smtClean="0">
                <a:solidFill>
                  <a:srgbClr val="0066FF"/>
                </a:solidFill>
              </a:rPr>
              <a:t>ué gano con empezar a cotizar ahora?</a:t>
            </a:r>
          </a:p>
          <a:p>
            <a:pPr marL="0" indent="0" algn="ctr">
              <a:buNone/>
            </a:pPr>
            <a:endParaRPr lang="es-MX" sz="2200" dirty="0" smtClean="0"/>
          </a:p>
          <a:p>
            <a:pPr algn="just"/>
            <a:r>
              <a:rPr lang="es-MX" sz="2200" dirty="0" smtClean="0"/>
              <a:t>Conforme a lo estipulado en la ley están exentos de la obligación de cotizar los trabajadores a honorarios mayores 50 años o más en el caso de las mujeres y hombres de 55 años o más al 1 de enero de 2018. </a:t>
            </a:r>
          </a:p>
          <a:p>
            <a:pPr algn="just"/>
            <a:endParaRPr lang="es-MX" sz="2200" dirty="0"/>
          </a:p>
          <a:p>
            <a:pPr algn="just"/>
            <a:r>
              <a:rPr lang="es-MX" sz="2200" dirty="0" smtClean="0"/>
              <a:t>Sin embargo, nada impide que puedan hacerlo en forma voluntaria, ya que les permitirá tener cobertura de seguridad social en todas las contingencias y acumular dineros en su cuenta obligatoria para recibir una pensión.</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612174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Cómo debe cotizar un trabajador a honorarios que está fuera de esta obligación?</a:t>
            </a:r>
          </a:p>
          <a:p>
            <a:pPr marL="0" indent="0" algn="ctr">
              <a:buNone/>
            </a:pPr>
            <a:endParaRPr lang="es-MX" sz="2200" dirty="0" smtClean="0"/>
          </a:p>
          <a:p>
            <a:pPr algn="just"/>
            <a:r>
              <a:rPr lang="es-MX" sz="2200" dirty="0" smtClean="0"/>
              <a:t>Puede hacerlo como  voluntario a través del sitio </a:t>
            </a:r>
            <a:r>
              <a:rPr lang="es-MX" sz="2200" dirty="0" err="1" smtClean="0"/>
              <a:t>Previred</a:t>
            </a:r>
            <a:r>
              <a:rPr lang="es-MX" sz="2200" dirty="0" smtClean="0"/>
              <a:t> o directamente en la sucursal de su AFP, Fonasa o </a:t>
            </a:r>
            <a:r>
              <a:rPr lang="es-MX" sz="2200" dirty="0" err="1" smtClean="0"/>
              <a:t>Isapre</a:t>
            </a:r>
            <a:r>
              <a:rPr lang="es-MX" sz="2200" dirty="0" smtClean="0"/>
              <a:t>, Mutualidad o Instituto de Seguridad Laboral (ISL). </a:t>
            </a:r>
          </a:p>
          <a:p>
            <a:pPr algn="just"/>
            <a:endParaRPr lang="es-MX" sz="2200" dirty="0"/>
          </a:p>
          <a:p>
            <a:pPr algn="just"/>
            <a:r>
              <a:rPr lang="es-MX" sz="2200" dirty="0" smtClean="0"/>
              <a:t>Se exceptúan aquellos independientes que se encuentren exentos de la obligación de cotizar, por haber cotizado en calidad de dependientes y por el tope imponible.</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806839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Cotizar </a:t>
            </a:r>
            <a:r>
              <a:rPr lang="es-MX" sz="3200" b="1" dirty="0" smtClean="0">
                <a:solidFill>
                  <a:srgbClr val="0066FF"/>
                </a:solidFill>
              </a:rPr>
              <a:t>como trabajador a honorarios </a:t>
            </a:r>
          </a:p>
          <a:p>
            <a:pPr marL="0" indent="0" algn="ctr">
              <a:buNone/>
            </a:pPr>
            <a:r>
              <a:rPr lang="es-MX" sz="3200" b="1" dirty="0" smtClean="0">
                <a:solidFill>
                  <a:srgbClr val="0066FF"/>
                </a:solidFill>
              </a:rPr>
              <a:t>¿</a:t>
            </a:r>
            <a:r>
              <a:rPr lang="es-MX" sz="3200" b="1" dirty="0">
                <a:solidFill>
                  <a:srgbClr val="0066FF"/>
                </a:solidFill>
              </a:rPr>
              <a:t>P</a:t>
            </a:r>
            <a:r>
              <a:rPr lang="es-MX" sz="3200" b="1" dirty="0" smtClean="0">
                <a:solidFill>
                  <a:srgbClr val="0066FF"/>
                </a:solidFill>
              </a:rPr>
              <a:t>ermite acceder a Asignaciones Familiares?</a:t>
            </a:r>
          </a:p>
          <a:p>
            <a:pPr marL="0" indent="0" algn="ctr">
              <a:buNone/>
            </a:pPr>
            <a:endParaRPr lang="es-MX" sz="2200" dirty="0" smtClean="0"/>
          </a:p>
          <a:p>
            <a:pPr algn="just"/>
            <a:r>
              <a:rPr lang="es-MX" sz="2200" dirty="0" smtClean="0"/>
              <a:t>Todos los trabajadores independientes a honorarios que hayan pagado sus cotizaciones previsionales en la Operación Renta y cumplan con los demás requisitos legales, serán beneficiarios de asignación familiar y maternal.</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1275632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 </a:t>
            </a:r>
            <a:r>
              <a:rPr lang="es-MX" sz="3200" b="1" dirty="0" smtClean="0">
                <a:solidFill>
                  <a:srgbClr val="0066FF"/>
                </a:solidFill>
              </a:rPr>
              <a:t>partir de esta ley, los trabajadores a honorarios </a:t>
            </a:r>
          </a:p>
          <a:p>
            <a:pPr marL="0" indent="0" algn="ctr">
              <a:buNone/>
            </a:pPr>
            <a:r>
              <a:rPr lang="es-MX" sz="3200" b="1" dirty="0" smtClean="0">
                <a:solidFill>
                  <a:srgbClr val="0066FF"/>
                </a:solidFill>
              </a:rPr>
              <a:t>¿</a:t>
            </a:r>
            <a:r>
              <a:rPr lang="es-MX" sz="3200" b="1" dirty="0">
                <a:solidFill>
                  <a:srgbClr val="0066FF"/>
                </a:solidFill>
              </a:rPr>
              <a:t>S</a:t>
            </a:r>
            <a:r>
              <a:rPr lang="es-MX" sz="3200" b="1" dirty="0" smtClean="0">
                <a:solidFill>
                  <a:srgbClr val="0066FF"/>
                </a:solidFill>
              </a:rPr>
              <a:t>ólo podrán pagar sus cotizaciones de salud anualmente o pueden generar el pago provisional directamente mes a mes?</a:t>
            </a:r>
          </a:p>
          <a:p>
            <a:pPr marL="0" indent="0" algn="ctr">
              <a:buNone/>
            </a:pPr>
            <a:endParaRPr lang="es-MX" sz="2200" dirty="0" smtClean="0"/>
          </a:p>
          <a:p>
            <a:pPr algn="just"/>
            <a:r>
              <a:rPr lang="es-MX" sz="2400" dirty="0" smtClean="0"/>
              <a:t>Los pagos mensuales se eliminan como opción para los trabajadores a honorarios ya que la obligación de cotizar para los regímenes de seguridad social será anual y se realizará a través de la operación renta en abril de cada año.</a:t>
            </a:r>
            <a:endParaRPr lang="es-MX" sz="2200" dirty="0" smtClean="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60860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En la declaración de este año, será obligatorio salud?</a:t>
            </a:r>
          </a:p>
          <a:p>
            <a:pPr marL="0" indent="0" algn="ctr">
              <a:buNone/>
            </a:pPr>
            <a:endParaRPr lang="es-MX" sz="2200" dirty="0" smtClean="0"/>
          </a:p>
          <a:p>
            <a:pPr algn="just"/>
            <a:r>
              <a:rPr lang="es-MX" sz="2400" dirty="0" smtClean="0"/>
              <a:t>Es obligatoria, respetando la prelación establecida en la ley, y se rebajarán de la obligación en la Operación Renta los pagos realizados mensualmente sólo en 2018. </a:t>
            </a:r>
          </a:p>
          <a:p>
            <a:pPr algn="just"/>
            <a:endParaRPr lang="es-MX" sz="2400" dirty="0"/>
          </a:p>
          <a:p>
            <a:pPr algn="just"/>
            <a:r>
              <a:rPr lang="es-MX" sz="2400" dirty="0" smtClean="0"/>
              <a:t>A partir de 2020 no habrá tal rebaja.</a:t>
            </a:r>
            <a:endParaRPr lang="es-MX" sz="2200" dirty="0" smtClean="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208590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Preguntas Frecuente</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a:t>
            </a:r>
            <a:r>
              <a:rPr lang="es-MX" sz="3200" b="1" dirty="0" smtClean="0">
                <a:solidFill>
                  <a:srgbClr val="0066FF"/>
                </a:solidFill>
              </a:rPr>
              <a:t>Puedo pagar cotizaciones atrasadas con los nuevos cambios para los trabajadores que emiten boletas de honorarios?</a:t>
            </a:r>
          </a:p>
          <a:p>
            <a:pPr marL="0" indent="0" algn="ctr">
              <a:buNone/>
            </a:pPr>
            <a:endParaRPr lang="es-MX" sz="2200" dirty="0" smtClean="0"/>
          </a:p>
          <a:p>
            <a:pPr algn="just"/>
            <a:r>
              <a:rPr lang="es-MX" sz="2400" dirty="0" smtClean="0"/>
              <a:t>No, nunca el trabajador independiente ha podido pagar cotizaciones atrasadas. Con este diseño de pago de cotizaciones anuales tampoco, ya que se realizaran en operación renta de abril de cada año, con cargo a las rentas el año calendario anterior.</a:t>
            </a:r>
            <a:endParaRPr lang="es-MX" sz="2200" dirty="0" smtClean="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4215793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Opciones para Cotizar</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a:bodyPr>
          <a:lstStyle/>
          <a:p>
            <a:pPr marL="0" indent="0" algn="ctr">
              <a:buNone/>
            </a:pPr>
            <a:endParaRPr lang="es-MX" sz="3200" b="1" dirty="0" smtClean="0">
              <a:solidFill>
                <a:srgbClr val="0066FF"/>
              </a:solidFill>
            </a:endParaRPr>
          </a:p>
          <a:p>
            <a:pPr marL="0" indent="0" algn="ctr">
              <a:buNone/>
            </a:pPr>
            <a:r>
              <a:rPr lang="es-MX" sz="3200" b="1" dirty="0" smtClean="0">
                <a:solidFill>
                  <a:srgbClr val="0066FF"/>
                </a:solidFill>
              </a:rPr>
              <a:t>La </a:t>
            </a:r>
            <a:r>
              <a:rPr lang="es-MX" sz="3200" b="1" dirty="0" smtClean="0">
                <a:solidFill>
                  <a:srgbClr val="0066FF"/>
                </a:solidFill>
              </a:rPr>
              <a:t>Ley establece dos opciones de cotización con diferentes coberturas y ventajas</a:t>
            </a:r>
          </a:p>
          <a:p>
            <a:pPr marL="0" indent="0" algn="ctr">
              <a:buNone/>
            </a:pPr>
            <a:endParaRPr lang="es-MX" sz="2200" dirty="0" smtClean="0"/>
          </a:p>
          <a:p>
            <a:pPr algn="just"/>
            <a:r>
              <a:rPr lang="es-MX" sz="2400" b="1" dirty="0" smtClean="0"/>
              <a:t>Régimen de Cobertura Completa</a:t>
            </a:r>
          </a:p>
          <a:p>
            <a:pPr algn="just"/>
            <a:endParaRPr lang="es-MX" sz="2400" dirty="0"/>
          </a:p>
          <a:p>
            <a:pPr marL="457200" lvl="1" indent="0" algn="just">
              <a:buNone/>
            </a:pPr>
            <a:r>
              <a:rPr lang="es-MX" sz="2000" dirty="0" smtClean="0"/>
              <a:t>Los trabajadores quedan cubiertos en un 100% desde el primer día, luego de destinar la retención del 10% a las cotizaciones para todos los regímenes de Seguridad Social, la que se irá incrementando gradualmente hasta 17% en 2028.</a:t>
            </a:r>
            <a:endParaRPr lang="es-MX" sz="1800" dirty="0" smtClean="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546760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idx="4294967295"/>
          </p:nvPr>
        </p:nvSpPr>
        <p:spPr>
          <a:xfrm>
            <a:off x="3409950" y="44450"/>
            <a:ext cx="8782050" cy="1325563"/>
          </a:xfrm>
        </p:spPr>
        <p:txBody>
          <a:bodyPr>
            <a:normAutofit/>
          </a:bodyPr>
          <a:lstStyle/>
          <a:p>
            <a:pPr algn="ctr"/>
            <a:r>
              <a:rPr lang="es-CL" sz="4800" b="1" dirty="0" smtClean="0">
                <a:solidFill>
                  <a:srgbClr val="0066FF"/>
                </a:solidFill>
              </a:rPr>
              <a:t>Opciones para Cotizar</a:t>
            </a:r>
            <a:endParaRPr lang="en-US" sz="4800" b="1" dirty="0">
              <a:solidFill>
                <a:srgbClr val="0066FF"/>
              </a:solidFill>
            </a:endParaRPr>
          </a:p>
        </p:txBody>
      </p:sp>
      <p:pic>
        <p:nvPicPr>
          <p:cNvPr id="2" name="Marcador de contenido 1"/>
          <p:cNvPicPr>
            <a:picLocks noGrp="1" noChangeAspect="1"/>
          </p:cNvPicPr>
          <p:nvPr>
            <p:ph idx="4294967295"/>
          </p:nvPr>
        </p:nvPicPr>
        <p:blipFill>
          <a:blip r:embed="rId2"/>
          <a:stretch>
            <a:fillRect/>
          </a:stretch>
        </p:blipFill>
        <p:spPr>
          <a:xfrm>
            <a:off x="1551708" y="1497012"/>
            <a:ext cx="9005455" cy="5435339"/>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693269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4"/>
            <a:ext cx="8782050" cy="1310394"/>
          </a:xfrm>
        </p:spPr>
        <p:txBody>
          <a:bodyPr>
            <a:normAutofit/>
          </a:bodyPr>
          <a:lstStyle/>
          <a:p>
            <a:pPr algn="ctr"/>
            <a:r>
              <a:rPr lang="es-CL" sz="4800" b="1" dirty="0" smtClean="0">
                <a:solidFill>
                  <a:srgbClr val="0066FF"/>
                </a:solidFill>
              </a:rPr>
              <a:t>Beneficios de la Seguridad Social</a:t>
            </a:r>
            <a:endParaRPr lang="en-US" sz="4800" b="1" dirty="0"/>
          </a:p>
        </p:txBody>
      </p:sp>
      <p:sp>
        <p:nvSpPr>
          <p:cNvPr id="7" name="Marcador de contenido 6"/>
          <p:cNvSpPr>
            <a:spLocks noGrp="1"/>
          </p:cNvSpPr>
          <p:nvPr>
            <p:ph idx="1"/>
          </p:nvPr>
        </p:nvSpPr>
        <p:spPr>
          <a:xfrm>
            <a:off x="838200" y="1477818"/>
            <a:ext cx="10515600" cy="4699145"/>
          </a:xfrm>
        </p:spPr>
        <p:txBody>
          <a:bodyPr>
            <a:normAutofit/>
          </a:bodyPr>
          <a:lstStyle/>
          <a:p>
            <a:pPr marL="0" indent="0" algn="ctr">
              <a:buNone/>
            </a:pPr>
            <a:r>
              <a:rPr lang="es-MX" sz="3200" b="1" dirty="0" smtClean="0">
                <a:solidFill>
                  <a:srgbClr val="0066FF"/>
                </a:solidFill>
              </a:rPr>
              <a:t>¿Cuáles son los regímenes de Seguridad Social en Chile?</a:t>
            </a:r>
          </a:p>
          <a:p>
            <a:pPr marL="0" lvl="0" indent="0" eaLnBrk="0" fontAlgn="base" hangingPunct="0">
              <a:lnSpc>
                <a:spcPct val="100000"/>
              </a:lnSpc>
              <a:spcBef>
                <a:spcPct val="0"/>
              </a:spcBef>
              <a:spcAft>
                <a:spcPct val="0"/>
              </a:spcAft>
              <a:buNone/>
            </a:pPr>
            <a:endParaRPr lang="es-CL" altLang="en-US" dirty="0">
              <a:latin typeface="Arial" panose="020B0604020202020204" pitchFamily="34" charset="0"/>
            </a:endParaRPr>
          </a:p>
          <a:p>
            <a:pPr marL="0" lvl="0" indent="0" algn="just" eaLnBrk="0" fontAlgn="base" hangingPunct="0">
              <a:lnSpc>
                <a:spcPct val="100000"/>
              </a:lnSpc>
              <a:spcBef>
                <a:spcPct val="0"/>
              </a:spcBef>
              <a:spcAft>
                <a:spcPct val="0"/>
              </a:spcAft>
              <a:buFontTx/>
              <a:buChar char="•"/>
            </a:pPr>
            <a:r>
              <a:rPr lang="en-US" sz="2200" b="1" dirty="0" smtClean="0"/>
              <a:t> Derecho a </a:t>
            </a:r>
            <a:r>
              <a:rPr lang="es-CL" sz="2200" b="1" dirty="0" smtClean="0"/>
              <a:t>prestaciones familiares</a:t>
            </a:r>
            <a:r>
              <a:rPr lang="es-CL" sz="2200" dirty="0" smtClean="0"/>
              <a:t>: </a:t>
            </a:r>
          </a:p>
          <a:p>
            <a:pPr lvl="1" algn="just" eaLnBrk="0" fontAlgn="base" hangingPunct="0">
              <a:lnSpc>
                <a:spcPct val="100000"/>
              </a:lnSpc>
              <a:spcBef>
                <a:spcPct val="0"/>
              </a:spcBef>
              <a:spcAft>
                <a:spcPct val="0"/>
              </a:spcAft>
              <a:buFont typeface="Wingdings" panose="05000000000000000000" pitchFamily="2" charset="2"/>
              <a:buChar char="Ø"/>
            </a:pPr>
            <a:r>
              <a:rPr lang="es-MX" sz="2000" dirty="0" smtClean="0"/>
              <a:t> Pago de asignación familiar y maternal al beneficiario</a:t>
            </a:r>
            <a:r>
              <a:rPr lang="es-MX" sz="2000" dirty="0" smtClean="0"/>
              <a:t>.</a:t>
            </a:r>
          </a:p>
          <a:p>
            <a:pPr lvl="1" algn="just" eaLnBrk="0" fontAlgn="base" hangingPunct="0">
              <a:lnSpc>
                <a:spcPct val="100000"/>
              </a:lnSpc>
              <a:spcBef>
                <a:spcPct val="0"/>
              </a:spcBef>
              <a:spcAft>
                <a:spcPct val="0"/>
              </a:spcAft>
              <a:buFont typeface="Wingdings" panose="05000000000000000000" pitchFamily="2" charset="2"/>
              <a:buChar char="Ø"/>
            </a:pPr>
            <a:endParaRPr lang="es-MX" sz="800" dirty="0" smtClean="0"/>
          </a:p>
          <a:p>
            <a:pPr lvl="1" algn="just" eaLnBrk="0" fontAlgn="base" hangingPunct="0">
              <a:lnSpc>
                <a:spcPct val="100000"/>
              </a:lnSpc>
              <a:spcBef>
                <a:spcPct val="0"/>
              </a:spcBef>
              <a:spcAft>
                <a:spcPct val="0"/>
              </a:spcAft>
              <a:buFont typeface="Wingdings" panose="05000000000000000000" pitchFamily="2" charset="2"/>
              <a:buChar char="Ø"/>
            </a:pPr>
            <a:r>
              <a:rPr lang="es-MX" sz="2000" dirty="0" smtClean="0"/>
              <a:t> Reconocimiento de las cargas familiares para salud</a:t>
            </a:r>
            <a:r>
              <a:rPr lang="es-MX" sz="2000" dirty="0" smtClean="0"/>
              <a:t>.</a:t>
            </a:r>
          </a:p>
          <a:p>
            <a:pPr lvl="1" algn="just" eaLnBrk="0" fontAlgn="base" hangingPunct="0">
              <a:lnSpc>
                <a:spcPct val="100000"/>
              </a:lnSpc>
              <a:spcBef>
                <a:spcPct val="0"/>
              </a:spcBef>
              <a:spcAft>
                <a:spcPct val="0"/>
              </a:spcAft>
              <a:buFont typeface="Wingdings" panose="05000000000000000000" pitchFamily="2" charset="2"/>
              <a:buChar char="Ø"/>
            </a:pPr>
            <a:endParaRPr lang="es-MX" sz="800" dirty="0" smtClean="0"/>
          </a:p>
          <a:p>
            <a:pPr lvl="1" algn="just" eaLnBrk="0" fontAlgn="base" hangingPunct="0">
              <a:lnSpc>
                <a:spcPct val="100000"/>
              </a:lnSpc>
              <a:spcBef>
                <a:spcPct val="0"/>
              </a:spcBef>
              <a:spcAft>
                <a:spcPct val="0"/>
              </a:spcAft>
              <a:buFont typeface="Wingdings" panose="05000000000000000000" pitchFamily="2" charset="2"/>
              <a:buChar char="Ø"/>
            </a:pPr>
            <a:r>
              <a:rPr lang="es-MX" sz="2000" dirty="0" smtClean="0"/>
              <a:t> A los hijos del trabajador, que sean carga de éste, se les permite acceder a las prestaciones médicas del sistema de salud (bonos de atención médica, hospitalizaciones, exámenes, entre otros</a:t>
            </a:r>
            <a:r>
              <a:rPr lang="es-MX" sz="2000" dirty="0" smtClean="0"/>
              <a:t>).</a:t>
            </a:r>
          </a:p>
          <a:p>
            <a:pPr lvl="1" algn="just" eaLnBrk="0" fontAlgn="base" hangingPunct="0">
              <a:lnSpc>
                <a:spcPct val="100000"/>
              </a:lnSpc>
              <a:spcBef>
                <a:spcPct val="0"/>
              </a:spcBef>
              <a:spcAft>
                <a:spcPct val="0"/>
              </a:spcAft>
              <a:buFont typeface="Wingdings" panose="05000000000000000000" pitchFamily="2" charset="2"/>
              <a:buChar char="Ø"/>
            </a:pPr>
            <a:endParaRPr lang="es-MX" sz="800" dirty="0" smtClean="0"/>
          </a:p>
          <a:p>
            <a:pPr lvl="1" algn="just" eaLnBrk="0" fontAlgn="base" hangingPunct="0">
              <a:lnSpc>
                <a:spcPct val="100000"/>
              </a:lnSpc>
              <a:spcBef>
                <a:spcPct val="0"/>
              </a:spcBef>
              <a:spcAft>
                <a:spcPct val="0"/>
              </a:spcAft>
              <a:buFont typeface="Wingdings" panose="05000000000000000000" pitchFamily="2" charset="2"/>
              <a:buChar char="Ø"/>
            </a:pPr>
            <a:r>
              <a:rPr lang="es-MX" sz="2000" dirty="0" smtClean="0"/>
              <a:t> A los beneficiarios les da derecho a percibir Aporte Familiar Permanente, por cada integrante de la familia por la que recibe asignación familiar.</a:t>
            </a:r>
            <a:endParaRPr lang="en-US" sz="2000" dirty="0" smtClean="0"/>
          </a:p>
          <a:p>
            <a:pPr marL="0" lvl="0" indent="0" algn="just" eaLnBrk="0" fontAlgn="base" hangingPunct="0">
              <a:lnSpc>
                <a:spcPct val="100000"/>
              </a:lnSpc>
              <a:spcBef>
                <a:spcPct val="0"/>
              </a:spcBef>
              <a:spcAft>
                <a:spcPct val="0"/>
              </a:spcAft>
              <a:buFontTx/>
              <a:buChar char="•"/>
            </a:pPr>
            <a:endParaRPr lang="es-CL" altLang="en-US" sz="2400" dirty="0"/>
          </a:p>
          <a:p>
            <a:pPr marL="0" lvl="0" indent="0" algn="just" eaLnBrk="0" fontAlgn="base" hangingPunct="0">
              <a:lnSpc>
                <a:spcPct val="100000"/>
              </a:lnSpc>
              <a:spcBef>
                <a:spcPct val="0"/>
              </a:spcBef>
              <a:spcAft>
                <a:spcPct val="0"/>
              </a:spcAft>
              <a:buFontTx/>
              <a:buChar char="•"/>
            </a:pPr>
            <a:r>
              <a:rPr lang="es-MX" sz="2000" b="1" dirty="0" smtClean="0"/>
              <a:t> </a:t>
            </a:r>
            <a:r>
              <a:rPr lang="es-MX" sz="2200" b="1" dirty="0" smtClean="0"/>
              <a:t>Pensiones de Vejez</a:t>
            </a:r>
            <a:r>
              <a:rPr lang="es-MX" sz="2200" dirty="0" smtClean="0"/>
              <a:t>, pensiones de invalidez, sobrevivencia y cuota mortuoria.</a:t>
            </a:r>
            <a:endParaRPr lang="en-US" sz="2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1033496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Opciones para Cotizar</a:t>
            </a:r>
            <a:endParaRPr lang="en-US" sz="4800" b="1" dirty="0">
              <a:solidFill>
                <a:srgbClr val="0066FF"/>
              </a:solidFill>
            </a:endParaRPr>
          </a:p>
        </p:txBody>
      </p:sp>
      <p:sp>
        <p:nvSpPr>
          <p:cNvPr id="7" name="Marcador de contenido 6"/>
          <p:cNvSpPr>
            <a:spLocks noGrp="1"/>
          </p:cNvSpPr>
          <p:nvPr>
            <p:ph idx="1"/>
          </p:nvPr>
        </p:nvSpPr>
        <p:spPr>
          <a:xfrm>
            <a:off x="838200" y="1496291"/>
            <a:ext cx="10587182" cy="4680672"/>
          </a:xfrm>
        </p:spPr>
        <p:txBody>
          <a:bodyPr>
            <a:normAutofit fontScale="92500" lnSpcReduction="20000"/>
          </a:bodyPr>
          <a:lstStyle/>
          <a:p>
            <a:pPr marL="0" indent="0" algn="ctr">
              <a:buNone/>
            </a:pPr>
            <a:r>
              <a:rPr lang="es-MX" sz="3200" b="1" dirty="0" smtClean="0">
                <a:solidFill>
                  <a:srgbClr val="0066FF"/>
                </a:solidFill>
              </a:rPr>
              <a:t>La Ley establece dos opciones de cotización con diferentes coberturas y ventajas</a:t>
            </a:r>
          </a:p>
          <a:p>
            <a:pPr marL="0" indent="0" algn="ctr">
              <a:buNone/>
            </a:pPr>
            <a:endParaRPr lang="es-MX" sz="2200" dirty="0" smtClean="0"/>
          </a:p>
          <a:p>
            <a:pPr algn="just"/>
            <a:r>
              <a:rPr lang="es-MX" sz="2400" b="1" dirty="0" smtClean="0"/>
              <a:t>Régimen de Cobertura Parcial</a:t>
            </a:r>
          </a:p>
          <a:p>
            <a:pPr marL="0" indent="0" algn="just">
              <a:buNone/>
            </a:pPr>
            <a:endParaRPr lang="es-MX" sz="2200" b="1" dirty="0" smtClean="0"/>
          </a:p>
          <a:p>
            <a:pPr marL="457200" lvl="1" indent="0" algn="just">
              <a:buNone/>
            </a:pPr>
            <a:r>
              <a:rPr lang="es-MX" sz="2200" dirty="0" smtClean="0"/>
              <a:t>Esta pensado para quienes no estén en condiciones de destinar desde el año 2019 el total de su retención de impuestos al pago de cotizaciones previsionales. </a:t>
            </a:r>
          </a:p>
          <a:p>
            <a:pPr marL="457200" lvl="1" indent="0" algn="just">
              <a:buNone/>
            </a:pPr>
            <a:r>
              <a:rPr lang="es-MX" sz="2200" dirty="0" smtClean="0"/>
              <a:t>Esta alternativa transitoria consiste en la posibilidad de cotizar para pensiones y salud por un porcentaje aún menor de la renta imponible, el que también subirá anualmente, partiendo con cotizaciones sobre el 5% de la renta imponible el primer año, 17% el segundo, hasta llegar a 100% el décimo año, contados desde la publicación de la ley. </a:t>
            </a:r>
          </a:p>
          <a:p>
            <a:pPr marL="457200" lvl="1" indent="0" algn="just">
              <a:buNone/>
            </a:pPr>
            <a:r>
              <a:rPr lang="es-MX" sz="2200" dirty="0" smtClean="0"/>
              <a:t>De esta manera, el primer año se retendrá para pagos de seguridad social el 2,69%, devolviendo el 7,31% al trabajador. Cada año aumentará la cotización conforme aumente la retención y el porcentaje devuelto irá bajando. </a:t>
            </a:r>
          </a:p>
          <a:p>
            <a:pPr marL="457200" lvl="1" indent="0" algn="just">
              <a:buNone/>
            </a:pPr>
            <a:r>
              <a:rPr lang="es-MX" sz="2200" dirty="0" smtClean="0"/>
              <a:t>La cobertura para pensiones y salud se calculará sobre la renta imponible sobre la que efectivamente se cotizó, lo que afectará a  los subsidios por incapacidad laboral.</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506330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idx="4294967295"/>
          </p:nvPr>
        </p:nvSpPr>
        <p:spPr>
          <a:xfrm>
            <a:off x="3409950" y="44450"/>
            <a:ext cx="8782050" cy="1325563"/>
          </a:xfrm>
        </p:spPr>
        <p:txBody>
          <a:bodyPr>
            <a:normAutofit/>
          </a:bodyPr>
          <a:lstStyle/>
          <a:p>
            <a:pPr algn="ctr"/>
            <a:r>
              <a:rPr lang="es-CL" sz="4800" b="1" dirty="0" smtClean="0">
                <a:solidFill>
                  <a:srgbClr val="0066FF"/>
                </a:solidFill>
              </a:rPr>
              <a:t>Opciones para Cotizar</a:t>
            </a:r>
            <a:endParaRPr lang="en-US" sz="4800" b="1" dirty="0">
              <a:solidFill>
                <a:srgbClr val="0066FF"/>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pic>
        <p:nvPicPr>
          <p:cNvPr id="3" name="Imagen 2"/>
          <p:cNvPicPr>
            <a:picLocks noChangeAspect="1"/>
          </p:cNvPicPr>
          <p:nvPr/>
        </p:nvPicPr>
        <p:blipFill>
          <a:blip r:embed="rId3"/>
          <a:stretch>
            <a:fillRect/>
          </a:stretch>
        </p:blipFill>
        <p:spPr>
          <a:xfrm>
            <a:off x="1542472" y="1438438"/>
            <a:ext cx="9060873" cy="5419562"/>
          </a:xfrm>
          <a:prstGeom prst="rect">
            <a:avLst/>
          </a:prstGeom>
        </p:spPr>
      </p:pic>
    </p:spTree>
    <p:extLst>
      <p:ext uri="{BB962C8B-B14F-4D97-AF65-F5344CB8AC3E}">
        <p14:creationId xmlns:p14="http://schemas.microsoft.com/office/powerpoint/2010/main" val="39272773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809" y="9952"/>
            <a:ext cx="12152381" cy="6838095"/>
          </a:xfrm>
          <a:prstGeom prst="rect">
            <a:avLst/>
          </a:prstGeom>
        </p:spPr>
      </p:pic>
    </p:spTree>
    <p:extLst>
      <p:ext uri="{BB962C8B-B14F-4D97-AF65-F5344CB8AC3E}">
        <p14:creationId xmlns:p14="http://schemas.microsoft.com/office/powerpoint/2010/main" val="39453997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2263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¿Qué dice la Ley?</a:t>
            </a:r>
            <a:endParaRPr lang="en-US" sz="4800" b="1" dirty="0">
              <a:solidFill>
                <a:srgbClr val="0066FF"/>
              </a:solidFill>
            </a:endParaRPr>
          </a:p>
        </p:txBody>
      </p:sp>
      <p:sp>
        <p:nvSpPr>
          <p:cNvPr id="7" name="Marcador de contenido 6"/>
          <p:cNvSpPr>
            <a:spLocks noGrp="1"/>
          </p:cNvSpPr>
          <p:nvPr>
            <p:ph idx="1"/>
          </p:nvPr>
        </p:nvSpPr>
        <p:spPr>
          <a:xfrm>
            <a:off x="838200" y="1496290"/>
            <a:ext cx="10515600" cy="4879571"/>
          </a:xfrm>
        </p:spPr>
        <p:txBody>
          <a:bodyPr>
            <a:normAutofit fontScale="40000" lnSpcReduction="20000"/>
          </a:bodyPr>
          <a:lstStyle/>
          <a:p>
            <a:pPr marL="514350" indent="-514350" algn="just">
              <a:lnSpc>
                <a:spcPct val="120000"/>
              </a:lnSpc>
              <a:buFont typeface="+mj-lt"/>
              <a:buAutoNum type="arabicPeriod"/>
            </a:pPr>
            <a:r>
              <a:rPr lang="es-MX" sz="5000" b="1" dirty="0" smtClean="0"/>
              <a:t>Se mantendrá la obligación de cotizar para todos los regímenes de Seguridad Social</a:t>
            </a:r>
            <a:r>
              <a:rPr lang="es-MX" sz="5000" dirty="0" smtClean="0"/>
              <a:t> a los  trabajadores que emiten boletas de honorarios por 5 o más Ingresos Mínimos Mensuales en el año calendario ($1,4 millones) y que tengan menos de 55 años los hombres, y menos de 50 años las mujeres, al 1 de enero de 2018.</a:t>
            </a:r>
          </a:p>
          <a:p>
            <a:pPr marL="514350" indent="-514350" algn="just">
              <a:lnSpc>
                <a:spcPct val="120000"/>
              </a:lnSpc>
              <a:buFont typeface="+mj-lt"/>
              <a:buAutoNum type="arabicPeriod"/>
            </a:pPr>
            <a:endParaRPr lang="es-MX" sz="1700" dirty="0" smtClean="0"/>
          </a:p>
          <a:p>
            <a:pPr marL="514350" indent="-514350" algn="just">
              <a:lnSpc>
                <a:spcPct val="120000"/>
              </a:lnSpc>
              <a:buFont typeface="+mj-lt"/>
              <a:buAutoNum type="arabicPeriod"/>
            </a:pPr>
            <a:r>
              <a:rPr lang="es-MX" sz="5000" b="1" dirty="0" smtClean="0"/>
              <a:t>La Base Imponible</a:t>
            </a:r>
            <a:r>
              <a:rPr lang="es-MX" sz="5000" dirty="0" smtClean="0"/>
              <a:t> sobre la cual se calcularán las cotizaciones para los distintos regímenes de Seguridad Social, </a:t>
            </a:r>
            <a:r>
              <a:rPr lang="es-MX" sz="5000" b="1" dirty="0" smtClean="0"/>
              <a:t>será el 80% de la Renta Bruta Anual</a:t>
            </a:r>
            <a:r>
              <a:rPr lang="es-MX" sz="5000" dirty="0" smtClean="0"/>
              <a:t>, por lo que la cotización equivale al 17% de los ingresos brutos del año calendario anterior.</a:t>
            </a:r>
          </a:p>
          <a:p>
            <a:pPr marL="514350" indent="-514350" algn="just">
              <a:lnSpc>
                <a:spcPct val="120000"/>
              </a:lnSpc>
              <a:buFont typeface="+mj-lt"/>
              <a:buAutoNum type="arabicPeriod"/>
            </a:pPr>
            <a:endParaRPr lang="es-MX" sz="1700" b="1" dirty="0" smtClean="0"/>
          </a:p>
          <a:p>
            <a:pPr marL="514350" indent="-514350" algn="just">
              <a:lnSpc>
                <a:spcPct val="120000"/>
              </a:lnSpc>
              <a:buFont typeface="+mj-lt"/>
              <a:buAutoNum type="arabicPeriod"/>
            </a:pPr>
            <a:r>
              <a:rPr lang="es-MX" sz="5000" b="1" dirty="0" smtClean="0"/>
              <a:t>La obligación de cotizar para todos los regímenes será anual materializándose en la Declaración Anual de Impuestos de abril de cada año</a:t>
            </a:r>
            <a:r>
              <a:rPr lang="es-MX" sz="5000" dirty="0" smtClean="0"/>
              <a:t>, con cargo a las retenciones del año anterior. El pago anual de las cotizaciones en abril de cada año dará cobertura para todos los regímenes previsionales, entre julio del año del pago de las cotizaciones y junio del año siguiente (12 meses). Así, la obligación se iniciará en la Declaración Anual de Impuestos del 2019 por las rentas del 2018 dando cobertura </a:t>
            </a:r>
            <a:r>
              <a:rPr lang="es-MX" sz="5000" b="1" dirty="0" smtClean="0"/>
              <a:t>desde julio de 2019 hasta junio de 2020.</a:t>
            </a:r>
            <a:endParaRPr lang="es-MX" sz="5000" dirty="0" smtClean="0"/>
          </a:p>
          <a:p>
            <a:endParaRPr lang="en-US" sz="17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2260011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¿Qué dice la Ley?</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a:bodyPr>
          <a:lstStyle/>
          <a:p>
            <a:pPr marL="457200" indent="-457200" algn="just">
              <a:lnSpc>
                <a:spcPct val="100000"/>
              </a:lnSpc>
              <a:buFont typeface="+mj-lt"/>
              <a:buAutoNum type="arabicPeriod" startAt="4"/>
            </a:pPr>
            <a:endParaRPr lang="es-MX" sz="800" b="1" dirty="0" smtClean="0"/>
          </a:p>
          <a:p>
            <a:pPr marL="457200" indent="-457200" algn="just">
              <a:lnSpc>
                <a:spcPct val="100000"/>
              </a:lnSpc>
              <a:buFont typeface="+mj-lt"/>
              <a:buAutoNum type="arabicPeriod" startAt="4"/>
            </a:pPr>
            <a:r>
              <a:rPr lang="es-MX" sz="2000" b="1" dirty="0" smtClean="0"/>
              <a:t>Para </a:t>
            </a:r>
            <a:r>
              <a:rPr lang="es-MX" sz="2000" b="1" dirty="0" smtClean="0"/>
              <a:t>cumplir con la obligación de cotizar, la nueva Ley aumentará gradualmente la retención del 10% que afecta a las Boletas de Honorarios</a:t>
            </a:r>
            <a:r>
              <a:rPr lang="es-MX" sz="2000" dirty="0" smtClean="0"/>
              <a:t>, en un 0,75% por año a partir del 2020, un 1% el noveno año, hasta llegar a 17% en 2028.</a:t>
            </a:r>
          </a:p>
          <a:p>
            <a:pPr marL="457200" indent="-457200" algn="just">
              <a:lnSpc>
                <a:spcPct val="100000"/>
              </a:lnSpc>
              <a:buFont typeface="+mj-lt"/>
              <a:buAutoNum type="arabicPeriod" startAt="4"/>
            </a:pPr>
            <a:endParaRPr lang="es-MX" sz="800" b="1" dirty="0" smtClean="0"/>
          </a:p>
          <a:p>
            <a:pPr marL="457200" indent="-457200" algn="just">
              <a:lnSpc>
                <a:spcPct val="100000"/>
              </a:lnSpc>
              <a:buFont typeface="+mj-lt"/>
              <a:buAutoNum type="arabicPeriod" startAt="4"/>
            </a:pPr>
            <a:r>
              <a:rPr lang="es-MX" sz="2000" b="1" dirty="0" smtClean="0"/>
              <a:t>La retención del 10% (que llegará en diez años a un 17%) permitirá pagar el 100% de las cotizaciones previsionales en un nuevo orden</a:t>
            </a:r>
            <a:r>
              <a:rPr lang="es-MX" sz="2000" dirty="0" smtClean="0"/>
              <a:t>:</a:t>
            </a:r>
          </a:p>
          <a:p>
            <a:pPr lvl="1" algn="just">
              <a:lnSpc>
                <a:spcPct val="100000"/>
              </a:lnSpc>
            </a:pPr>
            <a:r>
              <a:rPr lang="es-MX" sz="2000" dirty="0" smtClean="0"/>
              <a:t>Seguro de Invalidez y Sobrevivencia (SIS).</a:t>
            </a:r>
          </a:p>
          <a:p>
            <a:pPr lvl="1" algn="just">
              <a:lnSpc>
                <a:spcPct val="100000"/>
              </a:lnSpc>
            </a:pPr>
            <a:r>
              <a:rPr lang="es-MX" sz="2000" dirty="0" smtClean="0"/>
              <a:t>Seguro de Accidentes Laborales y Enfermedades Profesionales (ATEP).</a:t>
            </a:r>
          </a:p>
          <a:p>
            <a:pPr lvl="1" algn="just">
              <a:lnSpc>
                <a:spcPct val="100000"/>
              </a:lnSpc>
            </a:pPr>
            <a:r>
              <a:rPr lang="es-MX" sz="2000" dirty="0" smtClean="0"/>
              <a:t>Seguro de Acompañamiento de Niños y Niñas (Ley SANNA).</a:t>
            </a:r>
          </a:p>
          <a:p>
            <a:pPr lvl="1" algn="just">
              <a:lnSpc>
                <a:spcPct val="100000"/>
              </a:lnSpc>
            </a:pPr>
            <a:r>
              <a:rPr lang="es-MX" sz="2000" dirty="0" smtClean="0"/>
              <a:t>Salud.</a:t>
            </a:r>
          </a:p>
          <a:p>
            <a:pPr lvl="1" algn="just">
              <a:lnSpc>
                <a:spcPct val="100000"/>
              </a:lnSpc>
            </a:pPr>
            <a:r>
              <a:rPr lang="es-MX" sz="2000" dirty="0" smtClean="0"/>
              <a:t>Pensiones.</a:t>
            </a:r>
          </a:p>
          <a:p>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599439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¿Qué dice la Ley?</a:t>
            </a:r>
            <a:endParaRPr lang="en-US" sz="4800" b="1" dirty="0">
              <a:solidFill>
                <a:srgbClr val="0066FF"/>
              </a:solidFill>
            </a:endParaRPr>
          </a:p>
        </p:txBody>
      </p:sp>
      <p:sp>
        <p:nvSpPr>
          <p:cNvPr id="7" name="Marcador de contenido 6"/>
          <p:cNvSpPr>
            <a:spLocks noGrp="1"/>
          </p:cNvSpPr>
          <p:nvPr>
            <p:ph idx="1"/>
          </p:nvPr>
        </p:nvSpPr>
        <p:spPr>
          <a:xfrm>
            <a:off x="838200" y="1496291"/>
            <a:ext cx="10515600" cy="4838008"/>
          </a:xfrm>
        </p:spPr>
        <p:txBody>
          <a:bodyPr>
            <a:noAutofit/>
          </a:bodyPr>
          <a:lstStyle/>
          <a:p>
            <a:pPr marL="514350" indent="-514350" algn="just">
              <a:lnSpc>
                <a:spcPct val="100000"/>
              </a:lnSpc>
              <a:buFont typeface="+mj-lt"/>
              <a:buAutoNum type="arabicPeriod" startAt="6"/>
            </a:pPr>
            <a:r>
              <a:rPr lang="es-MX" sz="2000" b="1" dirty="0" smtClean="0"/>
              <a:t>Lo anterior permitirá acceder a las prestaciones médicas de Salud, </a:t>
            </a:r>
            <a:r>
              <a:rPr lang="es-MX" sz="2000" b="1" dirty="0" err="1" smtClean="0"/>
              <a:t>Sanna</a:t>
            </a:r>
            <a:r>
              <a:rPr lang="es-MX" sz="2000" b="1" dirty="0" smtClean="0"/>
              <a:t> y ATEP, y a todos beneficios pecuniarios asociados a estas leyes</a:t>
            </a:r>
            <a:r>
              <a:rPr lang="es-MX" sz="2000" dirty="0" smtClean="0"/>
              <a:t>, sobre el 100% de la base imponible, lo que se traduce en:</a:t>
            </a:r>
          </a:p>
          <a:p>
            <a:pPr lvl="1" algn="just">
              <a:lnSpc>
                <a:spcPct val="100000"/>
              </a:lnSpc>
            </a:pPr>
            <a:r>
              <a:rPr lang="es-MX" sz="1800" dirty="0" smtClean="0"/>
              <a:t>Subsidios por licencias médicas por salud común, maternales, Ley SANNA, ATEP.</a:t>
            </a:r>
          </a:p>
          <a:p>
            <a:pPr lvl="1" algn="just">
              <a:lnSpc>
                <a:spcPct val="100000"/>
              </a:lnSpc>
            </a:pPr>
            <a:r>
              <a:rPr lang="es-MX" sz="1800" dirty="0" smtClean="0"/>
              <a:t>Pensiones e indemnizaciones generadas por la Ley 16.744 (ATEP).</a:t>
            </a:r>
          </a:p>
          <a:p>
            <a:pPr lvl="1" algn="just">
              <a:lnSpc>
                <a:spcPct val="100000"/>
              </a:lnSpc>
            </a:pPr>
            <a:r>
              <a:rPr lang="es-MX" sz="1800" dirty="0" smtClean="0"/>
              <a:t>Pensiones cubiertas por el SIS.</a:t>
            </a:r>
          </a:p>
          <a:p>
            <a:pPr marL="457200" lvl="1" indent="0" algn="just">
              <a:lnSpc>
                <a:spcPct val="100000"/>
              </a:lnSpc>
              <a:buNone/>
            </a:pPr>
            <a:endParaRPr lang="es-MX" sz="800" dirty="0" smtClean="0"/>
          </a:p>
          <a:p>
            <a:pPr marL="514350" indent="-514350" algn="just">
              <a:lnSpc>
                <a:spcPct val="100000"/>
              </a:lnSpc>
              <a:buFont typeface="+mj-lt"/>
              <a:buAutoNum type="arabicPeriod" startAt="6"/>
            </a:pPr>
            <a:r>
              <a:rPr lang="es-MX" sz="2000" b="1" dirty="0" smtClean="0"/>
              <a:t>La cotización para pensiones está al final del orden de los pagos y se irá incrementando gradualmente.</a:t>
            </a:r>
            <a:r>
              <a:rPr lang="es-MX" sz="2000" dirty="0" smtClean="0"/>
              <a:t>   Su monto se calculará como la diferencia entre la retención y el pago realizado a los diferentes regímenes previsionales mencionados. En el año 2019 sólo se cotizará cerca de un 3% de la renta imponible anual para pensión, cotización que subirá en paralelo al alza de la retención, alcanzando en el décimo año al 10% más la comisión correspondiente a la Administradora de Fondos de Pensiones.  De esta forma, estos trabajadores quedan cubiertos en un 100% desde el primer año, luego de destinar la retención del 10% a las cotizaciones de Seguridad Social, mientras que el ahorro para pensiones aumenta gradualmente.</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349776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71750" y="44273"/>
            <a:ext cx="8782050" cy="1325563"/>
          </a:xfrm>
        </p:spPr>
        <p:txBody>
          <a:bodyPr>
            <a:normAutofit/>
          </a:bodyPr>
          <a:lstStyle/>
          <a:p>
            <a:pPr algn="ctr"/>
            <a:r>
              <a:rPr lang="es-CL" sz="4800" b="1" dirty="0" smtClean="0">
                <a:solidFill>
                  <a:srgbClr val="0066FF"/>
                </a:solidFill>
              </a:rPr>
              <a:t>¿Qué dice la Ley?</a:t>
            </a:r>
            <a:endParaRPr lang="en-US" sz="4800" b="1" dirty="0">
              <a:solidFill>
                <a:srgbClr val="0066FF"/>
              </a:solidFill>
            </a:endParaRPr>
          </a:p>
        </p:txBody>
      </p:sp>
      <p:sp>
        <p:nvSpPr>
          <p:cNvPr id="7" name="Marcador de contenido 6"/>
          <p:cNvSpPr>
            <a:spLocks noGrp="1"/>
          </p:cNvSpPr>
          <p:nvPr>
            <p:ph idx="1"/>
          </p:nvPr>
        </p:nvSpPr>
        <p:spPr>
          <a:xfrm>
            <a:off x="838200" y="1496291"/>
            <a:ext cx="10515600" cy="4680672"/>
          </a:xfrm>
        </p:spPr>
        <p:txBody>
          <a:bodyPr>
            <a:normAutofit fontScale="55000" lnSpcReduction="20000"/>
          </a:bodyPr>
          <a:lstStyle/>
          <a:p>
            <a:pPr marL="514350" indent="-514350" algn="just">
              <a:lnSpc>
                <a:spcPct val="120000"/>
              </a:lnSpc>
              <a:buFont typeface="+mj-lt"/>
              <a:buAutoNum type="arabicPeriod" startAt="8"/>
            </a:pPr>
            <a:r>
              <a:rPr lang="es-MX" sz="3600" b="1" dirty="0" smtClean="0"/>
              <a:t>La </a:t>
            </a:r>
            <a:r>
              <a:rPr lang="es-MX" sz="3600" b="1" dirty="0" smtClean="0"/>
              <a:t>nueva ley contempla dos opciones: </a:t>
            </a:r>
            <a:r>
              <a:rPr lang="es-MX" sz="2900" b="1" dirty="0" smtClean="0"/>
              <a:t> </a:t>
            </a:r>
          </a:p>
          <a:p>
            <a:pPr marL="514350" indent="-514350" algn="just">
              <a:lnSpc>
                <a:spcPct val="120000"/>
              </a:lnSpc>
              <a:buFont typeface="+mj-lt"/>
              <a:buAutoNum type="arabicPeriod" startAt="8"/>
            </a:pPr>
            <a:endParaRPr lang="es-MX" sz="1300" b="1" dirty="0"/>
          </a:p>
          <a:p>
            <a:pPr algn="just">
              <a:lnSpc>
                <a:spcPct val="120000"/>
              </a:lnSpc>
            </a:pPr>
            <a:r>
              <a:rPr lang="es-MX" sz="3300" b="1" dirty="0" smtClean="0"/>
              <a:t>Cobertura Completa, en que los trabajadores quedan cubiertos en un 100% desde el primer día, </a:t>
            </a:r>
            <a:r>
              <a:rPr lang="es-MX" sz="3300" dirty="0" smtClean="0"/>
              <a:t>luego de destinar la retención del 10% a las cotizaciones para todos los regímenes de Seguridad Social, la que se irá incrementando gradualmente hasta 17% en 2028.</a:t>
            </a:r>
          </a:p>
          <a:p>
            <a:pPr algn="just">
              <a:lnSpc>
                <a:spcPct val="120000"/>
              </a:lnSpc>
            </a:pPr>
            <a:endParaRPr lang="es-MX" sz="1300" dirty="0" smtClean="0"/>
          </a:p>
          <a:p>
            <a:pPr algn="just">
              <a:lnSpc>
                <a:spcPct val="120000"/>
              </a:lnSpc>
            </a:pPr>
            <a:r>
              <a:rPr lang="es-MX" sz="3200" b="1" dirty="0" smtClean="0"/>
              <a:t>Y Cobertura Parcial, pensado</a:t>
            </a:r>
            <a:r>
              <a:rPr lang="es-MX" sz="3200" dirty="0" smtClean="0"/>
              <a:t> </a:t>
            </a:r>
            <a:r>
              <a:rPr lang="es-MX" sz="3200" b="1" dirty="0" smtClean="0"/>
              <a:t>para quienes no estén en condiciones de destinar desde el año 2019 el total de su retención de impuestos al pago de cotizaciones previsionales.</a:t>
            </a:r>
            <a:r>
              <a:rPr lang="es-MX" sz="3200" dirty="0" smtClean="0"/>
              <a:t> Esta alternativa transitoria consiste en la posibilidad de cotizar para pensiones y salud por un porcentaje aún menor de la renta imponible, el que también subirá anualmente, partiendo con cotizaciones sobre el 5% de la renta imponible el primer año, 17% el segundo, hasta llegar a 100% el décimo año, contados desde la publicación de la ley. De esta manera, el primer año se retendrá para pagos de seguridad social el 2,69%, devolviendo el 7,31% al trabajador. Cada año aumentará la cotización conforme aumente la retención y el porcentaje devuelto irá bajando. La cobertura para pensiones y salud se calculará sobre la renta imponible sobre la que efectivamente se cotizó, lo que afectará a  los subsidios por incapacidad laboral.</a:t>
            </a:r>
          </a:p>
          <a:p>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71750" cy="1354667"/>
          </a:xfrm>
          <a:prstGeom prst="rect">
            <a:avLst/>
          </a:prstGeom>
        </p:spPr>
      </p:pic>
    </p:spTree>
    <p:extLst>
      <p:ext uri="{BB962C8B-B14F-4D97-AF65-F5344CB8AC3E}">
        <p14:creationId xmlns:p14="http://schemas.microsoft.com/office/powerpoint/2010/main" val="1331583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3976</Words>
  <Application>Microsoft Office PowerPoint</Application>
  <PresentationFormat>Panorámica</PresentationFormat>
  <Paragraphs>333</Paragraphs>
  <Slides>53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Arial</vt:lpstr>
      <vt:lpstr>Calibri</vt:lpstr>
      <vt:lpstr>Calibri Light</vt:lpstr>
      <vt:lpstr>Wingdings</vt:lpstr>
      <vt:lpstr>Tema de Office</vt:lpstr>
      <vt:lpstr>Presentación de PowerPoint</vt:lpstr>
      <vt:lpstr>¿Qué es la Ley 21.133?</vt:lpstr>
      <vt:lpstr>Beneficios de la Seguridad Social</vt:lpstr>
      <vt:lpstr>Beneficios de la Seguridad Social</vt:lpstr>
      <vt:lpstr>Beneficios de la Seguridad Social</vt:lpstr>
      <vt:lpstr>¿Qué dice la Ley?</vt:lpstr>
      <vt:lpstr>¿Qué dice la Ley?</vt:lpstr>
      <vt:lpstr>¿Qué dice la Ley?</vt:lpstr>
      <vt:lpstr>¿Qué dice la Ley?</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Preguntas Frecuente</vt:lpstr>
      <vt:lpstr>Opciones para Cotizar</vt:lpstr>
      <vt:lpstr>Opciones para Cotizar</vt:lpstr>
      <vt:lpstr>Opciones para Cotizar</vt:lpstr>
      <vt:lpstr>Opciones para Cotizar</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Martin Angulo</dc:creator>
  <cp:lastModifiedBy>Martin Angulo</cp:lastModifiedBy>
  <cp:revision>24</cp:revision>
  <dcterms:created xsi:type="dcterms:W3CDTF">2019-03-05T16:12:14Z</dcterms:created>
  <dcterms:modified xsi:type="dcterms:W3CDTF">2019-03-06T12:53:47Z</dcterms:modified>
</cp:coreProperties>
</file>